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media/image8.jpg" ContentType="image/png"/>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9" r:id="rId1"/>
  </p:sldMasterIdLst>
  <p:sldIdLst>
    <p:sldId id="256" r:id="rId2"/>
    <p:sldId id="281" r:id="rId3"/>
    <p:sldId id="280" r:id="rId4"/>
    <p:sldId id="299" r:id="rId5"/>
    <p:sldId id="257" r:id="rId6"/>
    <p:sldId id="288" r:id="rId7"/>
    <p:sldId id="258" r:id="rId8"/>
    <p:sldId id="260" r:id="rId9"/>
    <p:sldId id="302" r:id="rId10"/>
    <p:sldId id="306" r:id="rId11"/>
    <p:sldId id="307" r:id="rId12"/>
    <p:sldId id="304" r:id="rId13"/>
    <p:sldId id="305" r:id="rId14"/>
    <p:sldId id="261" r:id="rId15"/>
    <p:sldId id="262" r:id="rId16"/>
    <p:sldId id="263" r:id="rId17"/>
    <p:sldId id="303" r:id="rId18"/>
    <p:sldId id="264" r:id="rId19"/>
    <p:sldId id="266" r:id="rId20"/>
    <p:sldId id="268" r:id="rId21"/>
    <p:sldId id="291" r:id="rId22"/>
    <p:sldId id="269" r:id="rId23"/>
    <p:sldId id="270" r:id="rId24"/>
    <p:sldId id="292" r:id="rId25"/>
    <p:sldId id="271" r:id="rId26"/>
    <p:sldId id="272" r:id="rId27"/>
    <p:sldId id="273" r:id="rId28"/>
    <p:sldId id="286" r:id="rId29"/>
    <p:sldId id="274" r:id="rId30"/>
    <p:sldId id="287" r:id="rId31"/>
    <p:sldId id="275" r:id="rId32"/>
    <p:sldId id="277" r:id="rId33"/>
    <p:sldId id="278" r:id="rId34"/>
    <p:sldId id="279"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B0B96-1EC4-4D28-B7D2-8818042CFB4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ru-RU"/>
        </a:p>
      </dgm:t>
    </dgm:pt>
    <dgm:pt modelId="{8CE40842-987F-447E-9D8F-F756D2C0ADDD}">
      <dgm:prSet custT="1"/>
      <dgm:spPr/>
      <dgm:t>
        <a:bodyPr/>
        <a:lstStyle/>
        <a:p>
          <a:r>
            <a:rPr lang="ka-GE" sz="3200" b="1" i="1" dirty="0">
              <a:solidFill>
                <a:schemeClr val="bg1"/>
              </a:solidFill>
            </a:rPr>
            <a:t>დიაბეტი ტიპი1</a:t>
          </a:r>
          <a:endParaRPr lang="ru-RU" sz="3200" i="1" dirty="0">
            <a:solidFill>
              <a:schemeClr val="bg1"/>
            </a:solidFill>
          </a:endParaRPr>
        </a:p>
      </dgm:t>
    </dgm:pt>
    <dgm:pt modelId="{F42978C9-40CE-4595-A185-938FA424E609}" type="parTrans" cxnId="{709DD584-BF57-4E76-824E-0280B1600AC4}">
      <dgm:prSet/>
      <dgm:spPr/>
      <dgm:t>
        <a:bodyPr/>
        <a:lstStyle/>
        <a:p>
          <a:endParaRPr lang="ru-RU"/>
        </a:p>
      </dgm:t>
    </dgm:pt>
    <dgm:pt modelId="{52EE020F-E2E3-4ECC-874F-D2790B47DB02}" type="sibTrans" cxnId="{709DD584-BF57-4E76-824E-0280B1600AC4}">
      <dgm:prSet/>
      <dgm:spPr/>
      <dgm:t>
        <a:bodyPr/>
        <a:lstStyle/>
        <a:p>
          <a:endParaRPr lang="ru-RU"/>
        </a:p>
      </dgm:t>
    </dgm:pt>
    <dgm:pt modelId="{7829A7FA-CEC9-4E14-9F58-3E1E95E55CAE}" type="pres">
      <dgm:prSet presAssocID="{B88B0B96-1EC4-4D28-B7D2-8818042CFB4D}" presName="Name0" presStyleCnt="0">
        <dgm:presLayoutVars>
          <dgm:dir/>
          <dgm:animLvl val="lvl"/>
          <dgm:resizeHandles val="exact"/>
        </dgm:presLayoutVars>
      </dgm:prSet>
      <dgm:spPr/>
    </dgm:pt>
    <dgm:pt modelId="{8F8A15D2-2A25-40D8-903E-D21720FE9EED}" type="pres">
      <dgm:prSet presAssocID="{8CE40842-987F-447E-9D8F-F756D2C0ADDD}" presName="linNode" presStyleCnt="0"/>
      <dgm:spPr/>
    </dgm:pt>
    <dgm:pt modelId="{F8CAA68B-899D-4238-AE4C-15C458557C65}" type="pres">
      <dgm:prSet presAssocID="{8CE40842-987F-447E-9D8F-F756D2C0ADDD}" presName="parentText" presStyleLbl="node1" presStyleIdx="0" presStyleCnt="1" custLinFactNeighborX="6739" custLinFactNeighborY="0">
        <dgm:presLayoutVars>
          <dgm:chMax val="1"/>
          <dgm:bulletEnabled val="1"/>
        </dgm:presLayoutVars>
      </dgm:prSet>
      <dgm:spPr/>
    </dgm:pt>
  </dgm:ptLst>
  <dgm:cxnLst>
    <dgm:cxn modelId="{F97BEB2A-B078-48B1-82EC-57B100366B1D}" type="presOf" srcId="{8CE40842-987F-447E-9D8F-F756D2C0ADDD}" destId="{F8CAA68B-899D-4238-AE4C-15C458557C65}" srcOrd="0" destOrd="0" presId="urn:microsoft.com/office/officeart/2005/8/layout/vList5"/>
    <dgm:cxn modelId="{709DD584-BF57-4E76-824E-0280B1600AC4}" srcId="{B88B0B96-1EC4-4D28-B7D2-8818042CFB4D}" destId="{8CE40842-987F-447E-9D8F-F756D2C0ADDD}" srcOrd="0" destOrd="0" parTransId="{F42978C9-40CE-4595-A185-938FA424E609}" sibTransId="{52EE020F-E2E3-4ECC-874F-D2790B47DB02}"/>
    <dgm:cxn modelId="{43FE6FD8-A81B-4EFB-AC8E-2584FCA0FAA9}" type="presOf" srcId="{B88B0B96-1EC4-4D28-B7D2-8818042CFB4D}" destId="{7829A7FA-CEC9-4E14-9F58-3E1E95E55CAE}" srcOrd="0" destOrd="0" presId="urn:microsoft.com/office/officeart/2005/8/layout/vList5"/>
    <dgm:cxn modelId="{475C8F2A-36B2-4E28-9356-87922F82D4C3}" type="presParOf" srcId="{7829A7FA-CEC9-4E14-9F58-3E1E95E55CAE}" destId="{8F8A15D2-2A25-40D8-903E-D21720FE9EED}" srcOrd="0" destOrd="0" presId="urn:microsoft.com/office/officeart/2005/8/layout/vList5"/>
    <dgm:cxn modelId="{9D7DC36B-D29E-4B89-827B-FF2CA2A952B3}" type="presParOf" srcId="{8F8A15D2-2A25-40D8-903E-D21720FE9EED}" destId="{F8CAA68B-899D-4238-AE4C-15C458557C6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A370A5-2487-4467-86D9-75448F16414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C5E50B3-3D03-4112-ACCE-D03A870EE416}">
      <dgm:prSet custT="1"/>
      <dgm:spPr/>
      <dgm:t>
        <a:bodyPr/>
        <a:lstStyle/>
        <a:p>
          <a:r>
            <a:rPr lang="ka-GE" sz="1800" b="1" i="1" dirty="0">
              <a:solidFill>
                <a:schemeClr val="accent5">
                  <a:lumMod val="50000"/>
                </a:schemeClr>
              </a:solidFill>
            </a:rPr>
            <a:t>ღეროვან უჯრედებს ახასიათებთ, როგორც თვითგანახლების, ასევე მომწიფებული სპეციალიზებული ახალი უჯრედების წარმოქმნის უნარი. </a:t>
          </a:r>
        </a:p>
        <a:p>
          <a:r>
            <a:rPr lang="ka-GE" sz="1800" b="1" i="1" dirty="0">
              <a:solidFill>
                <a:schemeClr val="accent5">
                  <a:lumMod val="50000"/>
                </a:schemeClr>
              </a:solidFill>
            </a:rPr>
            <a:t>წარმოშობის მიხედვით ღეროვანი უჯრედები იყოფა ემბრიონულ, ფეტალურ (ჭიპლარის ) და მოზრდილთა ღეროვან უჯრედებად</a:t>
          </a:r>
          <a:endParaRPr lang="ru-RU" sz="1800" i="1" dirty="0">
            <a:solidFill>
              <a:schemeClr val="accent5">
                <a:lumMod val="50000"/>
              </a:schemeClr>
            </a:solidFill>
          </a:endParaRPr>
        </a:p>
      </dgm:t>
    </dgm:pt>
    <dgm:pt modelId="{5DFE882A-F50C-4E05-8CE2-33AA8BC2D892}" type="parTrans" cxnId="{CE970C83-BC45-4EF7-BB75-90C5CF15BD2E}">
      <dgm:prSet/>
      <dgm:spPr/>
      <dgm:t>
        <a:bodyPr/>
        <a:lstStyle/>
        <a:p>
          <a:endParaRPr lang="ru-RU"/>
        </a:p>
      </dgm:t>
    </dgm:pt>
    <dgm:pt modelId="{3194E31B-6D60-4807-85CA-1B9CE9E26F5D}" type="sibTrans" cxnId="{CE970C83-BC45-4EF7-BB75-90C5CF15BD2E}">
      <dgm:prSet/>
      <dgm:spPr/>
      <dgm:t>
        <a:bodyPr/>
        <a:lstStyle/>
        <a:p>
          <a:endParaRPr lang="ru-RU"/>
        </a:p>
      </dgm:t>
    </dgm:pt>
    <dgm:pt modelId="{3FB93E60-7CB8-4D17-9FB1-5D552C3BB034}" type="pres">
      <dgm:prSet presAssocID="{0EA370A5-2487-4467-86D9-75448F164144}" presName="Name0" presStyleCnt="0">
        <dgm:presLayoutVars>
          <dgm:chMax val="7"/>
          <dgm:dir/>
          <dgm:animLvl val="lvl"/>
          <dgm:resizeHandles val="exact"/>
        </dgm:presLayoutVars>
      </dgm:prSet>
      <dgm:spPr/>
    </dgm:pt>
    <dgm:pt modelId="{B70E80E4-5E0D-424B-A101-44D53340F9EB}" type="pres">
      <dgm:prSet presAssocID="{2C5E50B3-3D03-4112-ACCE-D03A870EE416}" presName="circle1" presStyleLbl="node1" presStyleIdx="0" presStyleCnt="1"/>
      <dgm:spPr/>
    </dgm:pt>
    <dgm:pt modelId="{5B4C31C4-3258-4FD9-B8EF-A633C0B699D0}" type="pres">
      <dgm:prSet presAssocID="{2C5E50B3-3D03-4112-ACCE-D03A870EE416}" presName="space" presStyleCnt="0"/>
      <dgm:spPr/>
    </dgm:pt>
    <dgm:pt modelId="{A161E9E4-23CD-4272-87E3-4FD289FEA2AF}" type="pres">
      <dgm:prSet presAssocID="{2C5E50B3-3D03-4112-ACCE-D03A870EE416}" presName="rect1" presStyleLbl="alignAcc1" presStyleIdx="0" presStyleCnt="1"/>
      <dgm:spPr/>
    </dgm:pt>
    <dgm:pt modelId="{356D5327-9982-4510-909D-5A0F9694EE82}" type="pres">
      <dgm:prSet presAssocID="{2C5E50B3-3D03-4112-ACCE-D03A870EE416}" presName="rect1ParTxNoCh" presStyleLbl="alignAcc1" presStyleIdx="0" presStyleCnt="1">
        <dgm:presLayoutVars>
          <dgm:chMax val="1"/>
          <dgm:bulletEnabled val="1"/>
        </dgm:presLayoutVars>
      </dgm:prSet>
      <dgm:spPr/>
    </dgm:pt>
  </dgm:ptLst>
  <dgm:cxnLst>
    <dgm:cxn modelId="{AFFD022B-6521-48A4-8DF7-E09C146E6402}" type="presOf" srcId="{2C5E50B3-3D03-4112-ACCE-D03A870EE416}" destId="{A161E9E4-23CD-4272-87E3-4FD289FEA2AF}" srcOrd="0" destOrd="0" presId="urn:microsoft.com/office/officeart/2005/8/layout/target3"/>
    <dgm:cxn modelId="{F2D1485A-2C1D-4A59-BCB4-0E826B83DE42}" type="presOf" srcId="{2C5E50B3-3D03-4112-ACCE-D03A870EE416}" destId="{356D5327-9982-4510-909D-5A0F9694EE82}" srcOrd="1" destOrd="0" presId="urn:microsoft.com/office/officeart/2005/8/layout/target3"/>
    <dgm:cxn modelId="{CE970C83-BC45-4EF7-BB75-90C5CF15BD2E}" srcId="{0EA370A5-2487-4467-86D9-75448F164144}" destId="{2C5E50B3-3D03-4112-ACCE-D03A870EE416}" srcOrd="0" destOrd="0" parTransId="{5DFE882A-F50C-4E05-8CE2-33AA8BC2D892}" sibTransId="{3194E31B-6D60-4807-85CA-1B9CE9E26F5D}"/>
    <dgm:cxn modelId="{94DF30FA-CA42-4E61-A72E-23AC10545550}" type="presOf" srcId="{0EA370A5-2487-4467-86D9-75448F164144}" destId="{3FB93E60-7CB8-4D17-9FB1-5D552C3BB034}" srcOrd="0" destOrd="0" presId="urn:microsoft.com/office/officeart/2005/8/layout/target3"/>
    <dgm:cxn modelId="{8B31D15B-41D4-4FFC-BFD2-08467874236C}" type="presParOf" srcId="{3FB93E60-7CB8-4D17-9FB1-5D552C3BB034}" destId="{B70E80E4-5E0D-424B-A101-44D53340F9EB}" srcOrd="0" destOrd="0" presId="urn:microsoft.com/office/officeart/2005/8/layout/target3"/>
    <dgm:cxn modelId="{AB8032F6-9904-4B8E-BE18-D868519B0C49}" type="presParOf" srcId="{3FB93E60-7CB8-4D17-9FB1-5D552C3BB034}" destId="{5B4C31C4-3258-4FD9-B8EF-A633C0B699D0}" srcOrd="1" destOrd="0" presId="urn:microsoft.com/office/officeart/2005/8/layout/target3"/>
    <dgm:cxn modelId="{B8472DAE-7A6D-4E15-94BC-24D1F616778A}" type="presParOf" srcId="{3FB93E60-7CB8-4D17-9FB1-5D552C3BB034}" destId="{A161E9E4-23CD-4272-87E3-4FD289FEA2AF}" srcOrd="2" destOrd="0" presId="urn:microsoft.com/office/officeart/2005/8/layout/target3"/>
    <dgm:cxn modelId="{4EDF00C9-68FA-4C90-B3BC-23A48CB2D38E}" type="presParOf" srcId="{3FB93E60-7CB8-4D17-9FB1-5D552C3BB034}" destId="{356D5327-9982-4510-909D-5A0F9694EE8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ED7F0A-2E29-4ACA-AC44-423FBF6069F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ka-GE"/>
        </a:p>
      </dgm:t>
    </dgm:pt>
    <dgm:pt modelId="{05B32F5C-9AA6-45DB-91F8-C59CB006BC98}">
      <dgm:prSet/>
      <dgm:spPr/>
      <dgm:t>
        <a:bodyPr/>
        <a:lstStyle/>
        <a:p>
          <a:pPr rtl="0"/>
          <a:r>
            <a:rPr lang="ka-GE" b="1" i="1" dirty="0">
              <a:solidFill>
                <a:schemeClr val="accent5">
                  <a:lumMod val="50000"/>
                </a:schemeClr>
              </a:solidFill>
            </a:rPr>
            <a:t>2014 წელს </a:t>
          </a:r>
          <a:r>
            <a:rPr lang="en-US" b="1" i="1" dirty="0">
              <a:solidFill>
                <a:srgbClr val="C00000"/>
              </a:solidFill>
            </a:rPr>
            <a:t>JDRF</a:t>
          </a:r>
          <a:r>
            <a:rPr lang="en-US" b="1" i="1" dirty="0">
              <a:solidFill>
                <a:schemeClr val="accent5">
                  <a:lumMod val="50000"/>
                </a:schemeClr>
              </a:solidFill>
            </a:rPr>
            <a:t>-</a:t>
          </a:r>
          <a:r>
            <a:rPr lang="en-US" b="1" i="1" dirty="0" err="1">
              <a:solidFill>
                <a:schemeClr val="accent5">
                  <a:lumMod val="50000"/>
                </a:schemeClr>
              </a:solidFill>
            </a:rPr>
            <a:t>ის</a:t>
          </a:r>
          <a:r>
            <a:rPr lang="en-US" b="1" i="1" dirty="0">
              <a:solidFill>
                <a:schemeClr val="accent5">
                  <a:lumMod val="50000"/>
                </a:schemeClr>
              </a:solidFill>
            </a:rPr>
            <a:t> </a:t>
          </a:r>
          <a:r>
            <a:rPr lang="en-US" b="1" i="1" dirty="0" err="1">
              <a:solidFill>
                <a:schemeClr val="accent5">
                  <a:lumMod val="50000"/>
                </a:schemeClr>
              </a:solidFill>
            </a:rPr>
            <a:t>დაფინანსებულმა</a:t>
          </a:r>
          <a:r>
            <a:rPr lang="en-US" b="1" i="1" dirty="0">
              <a:solidFill>
                <a:schemeClr val="accent5">
                  <a:lumMod val="50000"/>
                </a:schemeClr>
              </a:solidFill>
            </a:rPr>
            <a:t> </a:t>
          </a:r>
          <a:r>
            <a:rPr lang="en-US" b="1" i="1" dirty="0" err="1">
              <a:solidFill>
                <a:schemeClr val="accent5">
                  <a:lumMod val="50000"/>
                </a:schemeClr>
              </a:solidFill>
            </a:rPr>
            <a:t>ორმა</a:t>
          </a:r>
          <a:r>
            <a:rPr lang="en-US" b="1" i="1" dirty="0">
              <a:solidFill>
                <a:schemeClr val="accent5">
                  <a:lumMod val="50000"/>
                </a:schemeClr>
              </a:solidFill>
            </a:rPr>
            <a:t> </a:t>
          </a:r>
          <a:r>
            <a:rPr lang="en-US" b="1" i="1" dirty="0" err="1">
              <a:solidFill>
                <a:schemeClr val="accent5">
                  <a:lumMod val="50000"/>
                </a:schemeClr>
              </a:solidFill>
            </a:rPr>
            <a:t>კვლევითმა</a:t>
          </a:r>
          <a:r>
            <a:rPr lang="en-US" b="1" i="1" dirty="0">
              <a:solidFill>
                <a:schemeClr val="accent5">
                  <a:lumMod val="50000"/>
                </a:schemeClr>
              </a:solidFill>
            </a:rPr>
            <a:t> </a:t>
          </a:r>
          <a:r>
            <a:rPr lang="en-US" b="1" i="1" dirty="0" err="1">
              <a:solidFill>
                <a:schemeClr val="accent5">
                  <a:lumMod val="50000"/>
                </a:schemeClr>
              </a:solidFill>
            </a:rPr>
            <a:t>ჯგუფმა</a:t>
          </a:r>
          <a:r>
            <a:rPr lang="en-US" b="1" i="1" dirty="0">
              <a:solidFill>
                <a:schemeClr val="accent5">
                  <a:lumMod val="50000"/>
                </a:schemeClr>
              </a:solidFill>
            </a:rPr>
            <a:t> </a:t>
          </a:r>
          <a:r>
            <a:rPr lang="en-US" b="1" i="1" dirty="0" err="1">
              <a:solidFill>
                <a:schemeClr val="accent5">
                  <a:lumMod val="50000"/>
                </a:schemeClr>
              </a:solidFill>
            </a:rPr>
            <a:t>ერთმანეთისაგან</a:t>
          </a:r>
          <a:r>
            <a:rPr lang="en-US" b="1" i="1" dirty="0">
              <a:solidFill>
                <a:schemeClr val="accent5">
                  <a:lumMod val="50000"/>
                </a:schemeClr>
              </a:solidFill>
            </a:rPr>
            <a:t> </a:t>
          </a:r>
          <a:r>
            <a:rPr lang="en-US" b="1" i="1" dirty="0" err="1">
              <a:solidFill>
                <a:schemeClr val="accent5">
                  <a:lumMod val="50000"/>
                </a:schemeClr>
              </a:solidFill>
            </a:rPr>
            <a:t>დამოუკიდებლად</a:t>
          </a:r>
          <a:r>
            <a:rPr lang="en-US" b="1" i="1" dirty="0">
              <a:solidFill>
                <a:schemeClr val="accent5">
                  <a:lumMod val="50000"/>
                </a:schemeClr>
              </a:solidFill>
            </a:rPr>
            <a:t> </a:t>
          </a:r>
          <a:r>
            <a:rPr lang="en-US" b="1" i="1" dirty="0" err="1">
              <a:solidFill>
                <a:schemeClr val="accent5">
                  <a:lumMod val="50000"/>
                </a:schemeClr>
              </a:solidFill>
            </a:rPr>
            <a:t>გამოაქვეყნა</a:t>
          </a:r>
          <a:r>
            <a:rPr lang="en-US" b="1" i="1" dirty="0">
              <a:solidFill>
                <a:schemeClr val="accent5">
                  <a:lumMod val="50000"/>
                </a:schemeClr>
              </a:solidFill>
            </a:rPr>
            <a:t> </a:t>
          </a:r>
          <a:r>
            <a:rPr lang="en-US" b="1" i="1" dirty="0" err="1">
              <a:solidFill>
                <a:schemeClr val="accent5">
                  <a:lumMod val="50000"/>
                </a:schemeClr>
              </a:solidFill>
            </a:rPr>
            <a:t>შედეგები</a:t>
          </a:r>
          <a:r>
            <a:rPr lang="en-US" b="1" i="1" dirty="0">
              <a:solidFill>
                <a:schemeClr val="accent5">
                  <a:lumMod val="50000"/>
                </a:schemeClr>
              </a:solidFill>
            </a:rPr>
            <a:t>, </a:t>
          </a:r>
          <a:r>
            <a:rPr lang="en-US" b="1" i="1" dirty="0" err="1">
              <a:solidFill>
                <a:schemeClr val="accent5">
                  <a:lumMod val="50000"/>
                </a:schemeClr>
              </a:solidFill>
            </a:rPr>
            <a:t>რომლის</a:t>
          </a:r>
          <a:r>
            <a:rPr lang="en-US" b="1" i="1" dirty="0">
              <a:solidFill>
                <a:schemeClr val="accent5">
                  <a:lumMod val="50000"/>
                </a:schemeClr>
              </a:solidFill>
            </a:rPr>
            <a:t> </a:t>
          </a:r>
          <a:r>
            <a:rPr lang="en-US" b="1" i="1" dirty="0" err="1">
              <a:solidFill>
                <a:schemeClr val="accent5">
                  <a:lumMod val="50000"/>
                </a:schemeClr>
              </a:solidFill>
            </a:rPr>
            <a:t>მიხედვით</a:t>
          </a:r>
          <a:r>
            <a:rPr lang="en-US" b="1" i="1" dirty="0">
              <a:solidFill>
                <a:schemeClr val="accent5">
                  <a:lumMod val="50000"/>
                </a:schemeClr>
              </a:solidFill>
            </a:rPr>
            <a:t>  </a:t>
          </a:r>
          <a:r>
            <a:rPr lang="en-US" b="1" i="1" dirty="0" err="1">
              <a:solidFill>
                <a:schemeClr val="accent5">
                  <a:lumMod val="50000"/>
                </a:schemeClr>
              </a:solidFill>
            </a:rPr>
            <a:t>შესაძლებელია</a:t>
          </a:r>
          <a:r>
            <a:rPr lang="en-US" b="1" i="1" dirty="0">
              <a:solidFill>
                <a:schemeClr val="accent5">
                  <a:lumMod val="50000"/>
                </a:schemeClr>
              </a:solidFill>
            </a:rPr>
            <a:t> </a:t>
          </a:r>
          <a:r>
            <a:rPr lang="ka-GE" b="1" i="1" dirty="0">
              <a:solidFill>
                <a:schemeClr val="accent5">
                  <a:lumMod val="50000"/>
                </a:schemeClr>
              </a:solidFill>
            </a:rPr>
            <a:t>სიცოცხლისუნარიანი </a:t>
          </a:r>
          <a:r>
            <a:rPr lang="en-US" b="1" i="1" dirty="0" err="1">
              <a:solidFill>
                <a:schemeClr val="accent5">
                  <a:lumMod val="50000"/>
                </a:schemeClr>
              </a:solidFill>
            </a:rPr>
            <a:t>ბეტა</a:t>
          </a:r>
          <a:r>
            <a:rPr lang="en-US" b="1" i="1" dirty="0">
              <a:solidFill>
                <a:schemeClr val="accent5">
                  <a:lumMod val="50000"/>
                </a:schemeClr>
              </a:solidFill>
            </a:rPr>
            <a:t> </a:t>
          </a:r>
          <a:r>
            <a:rPr lang="en-US" b="1" i="1" dirty="0" err="1">
              <a:solidFill>
                <a:schemeClr val="accent5">
                  <a:lumMod val="50000"/>
                </a:schemeClr>
              </a:solidFill>
            </a:rPr>
            <a:t>უჯრედების</a:t>
          </a:r>
          <a:r>
            <a:rPr lang="en-US" b="1" i="1" dirty="0">
              <a:solidFill>
                <a:schemeClr val="accent5">
                  <a:lumMod val="50000"/>
                </a:schemeClr>
              </a:solidFill>
            </a:rPr>
            <a:t> </a:t>
          </a:r>
          <a:r>
            <a:rPr lang="ka-GE" b="1" i="1" dirty="0">
              <a:solidFill>
                <a:schemeClr val="accent5">
                  <a:lumMod val="50000"/>
                </a:schemeClr>
              </a:solidFill>
            </a:rPr>
            <a:t>წარმოქმნა ღეროვანი უჯრედებისაგან.</a:t>
          </a:r>
        </a:p>
      </dgm:t>
    </dgm:pt>
    <dgm:pt modelId="{5FD3F7B5-2CF6-4D39-AC6B-CD05FE446085}" type="parTrans" cxnId="{70F44234-9EF0-4DC6-8A23-C593AB63BCFE}">
      <dgm:prSet/>
      <dgm:spPr/>
      <dgm:t>
        <a:bodyPr/>
        <a:lstStyle/>
        <a:p>
          <a:endParaRPr lang="ka-GE"/>
        </a:p>
      </dgm:t>
    </dgm:pt>
    <dgm:pt modelId="{750FB909-7210-48B8-92E6-5D48E07EC88C}" type="sibTrans" cxnId="{70F44234-9EF0-4DC6-8A23-C593AB63BCFE}">
      <dgm:prSet/>
      <dgm:spPr/>
      <dgm:t>
        <a:bodyPr/>
        <a:lstStyle/>
        <a:p>
          <a:endParaRPr lang="ka-GE"/>
        </a:p>
      </dgm:t>
    </dgm:pt>
    <dgm:pt modelId="{8222821E-6AE5-459A-A406-F7C1D9E7821D}" type="pres">
      <dgm:prSet presAssocID="{2FED7F0A-2E29-4ACA-AC44-423FBF6069FC}" presName="Name0" presStyleCnt="0">
        <dgm:presLayoutVars>
          <dgm:chMax val="7"/>
          <dgm:dir/>
          <dgm:animLvl val="lvl"/>
          <dgm:resizeHandles val="exact"/>
        </dgm:presLayoutVars>
      </dgm:prSet>
      <dgm:spPr/>
    </dgm:pt>
    <dgm:pt modelId="{AA0CCD62-19A9-4B08-98B6-395527F6CFE2}" type="pres">
      <dgm:prSet presAssocID="{05B32F5C-9AA6-45DB-91F8-C59CB006BC98}" presName="circle1" presStyleLbl="node1" presStyleIdx="0" presStyleCnt="1"/>
      <dgm:spPr/>
    </dgm:pt>
    <dgm:pt modelId="{7325C83C-221F-4FCE-9F7B-E1F5D518F121}" type="pres">
      <dgm:prSet presAssocID="{05B32F5C-9AA6-45DB-91F8-C59CB006BC98}" presName="space" presStyleCnt="0"/>
      <dgm:spPr/>
    </dgm:pt>
    <dgm:pt modelId="{197AFB6C-3CF3-4FD5-8B82-1A8B740487D7}" type="pres">
      <dgm:prSet presAssocID="{05B32F5C-9AA6-45DB-91F8-C59CB006BC98}" presName="rect1" presStyleLbl="alignAcc1" presStyleIdx="0" presStyleCnt="1"/>
      <dgm:spPr/>
    </dgm:pt>
    <dgm:pt modelId="{8E5DF999-A1C7-4FB6-82B0-D1D898467D41}" type="pres">
      <dgm:prSet presAssocID="{05B32F5C-9AA6-45DB-91F8-C59CB006BC98}" presName="rect1ParTxNoCh" presStyleLbl="alignAcc1" presStyleIdx="0" presStyleCnt="1">
        <dgm:presLayoutVars>
          <dgm:chMax val="1"/>
          <dgm:bulletEnabled val="1"/>
        </dgm:presLayoutVars>
      </dgm:prSet>
      <dgm:spPr/>
    </dgm:pt>
  </dgm:ptLst>
  <dgm:cxnLst>
    <dgm:cxn modelId="{70F44234-9EF0-4DC6-8A23-C593AB63BCFE}" srcId="{2FED7F0A-2E29-4ACA-AC44-423FBF6069FC}" destId="{05B32F5C-9AA6-45DB-91F8-C59CB006BC98}" srcOrd="0" destOrd="0" parTransId="{5FD3F7B5-2CF6-4D39-AC6B-CD05FE446085}" sibTransId="{750FB909-7210-48B8-92E6-5D48E07EC88C}"/>
    <dgm:cxn modelId="{12599E75-D061-4E31-8735-9F67F7D43280}" type="presOf" srcId="{05B32F5C-9AA6-45DB-91F8-C59CB006BC98}" destId="{197AFB6C-3CF3-4FD5-8B82-1A8B740487D7}" srcOrd="0" destOrd="0" presId="urn:microsoft.com/office/officeart/2005/8/layout/target3"/>
    <dgm:cxn modelId="{D7B32F9D-6E94-4A49-B8D0-6B2EE50441E7}" type="presOf" srcId="{05B32F5C-9AA6-45DB-91F8-C59CB006BC98}" destId="{8E5DF999-A1C7-4FB6-82B0-D1D898467D41}" srcOrd="1" destOrd="0" presId="urn:microsoft.com/office/officeart/2005/8/layout/target3"/>
    <dgm:cxn modelId="{EEAD2ACA-D132-42FF-ADC7-45BBDF5DC7C2}" type="presOf" srcId="{2FED7F0A-2E29-4ACA-AC44-423FBF6069FC}" destId="{8222821E-6AE5-459A-A406-F7C1D9E7821D}" srcOrd="0" destOrd="0" presId="urn:microsoft.com/office/officeart/2005/8/layout/target3"/>
    <dgm:cxn modelId="{02BA2AE4-C53A-4163-9CB4-E7C7BA4F7A0D}" type="presParOf" srcId="{8222821E-6AE5-459A-A406-F7C1D9E7821D}" destId="{AA0CCD62-19A9-4B08-98B6-395527F6CFE2}" srcOrd="0" destOrd="0" presId="urn:microsoft.com/office/officeart/2005/8/layout/target3"/>
    <dgm:cxn modelId="{38CE5B40-AFAE-4A20-82D7-F43CC68A56A3}" type="presParOf" srcId="{8222821E-6AE5-459A-A406-F7C1D9E7821D}" destId="{7325C83C-221F-4FCE-9F7B-E1F5D518F121}" srcOrd="1" destOrd="0" presId="urn:microsoft.com/office/officeart/2005/8/layout/target3"/>
    <dgm:cxn modelId="{7478DF44-98C6-4E8C-88C2-81253E054268}" type="presParOf" srcId="{8222821E-6AE5-459A-A406-F7C1D9E7821D}" destId="{197AFB6C-3CF3-4FD5-8B82-1A8B740487D7}" srcOrd="2" destOrd="0" presId="urn:microsoft.com/office/officeart/2005/8/layout/target3"/>
    <dgm:cxn modelId="{A1C6E5D4-2474-464D-9D90-0388A47DB217}" type="presParOf" srcId="{8222821E-6AE5-459A-A406-F7C1D9E7821D}" destId="{8E5DF999-A1C7-4FB6-82B0-D1D898467D4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D4372D-733C-4C1C-84F5-4B40228031A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6F5EC80D-100F-428F-BABA-276291B626C9}">
      <dgm:prSet custT="1"/>
      <dgm:spPr/>
      <dgm:t>
        <a:bodyPr/>
        <a:lstStyle/>
        <a:p>
          <a:r>
            <a:rPr lang="ka-GE" sz="2000" b="1" i="1" dirty="0">
              <a:solidFill>
                <a:schemeClr val="accent5">
                  <a:lumMod val="50000"/>
                </a:schemeClr>
              </a:solidFill>
            </a:rPr>
            <a:t>ბელგიური კომპანია </a:t>
          </a:r>
          <a:r>
            <a:rPr lang="en-US" sz="2000" b="1" i="1" dirty="0" err="1">
              <a:solidFill>
                <a:srgbClr val="C00000"/>
              </a:solidFill>
            </a:rPr>
            <a:t>Orgenesis</a:t>
          </a:r>
          <a:r>
            <a:rPr lang="en-US" sz="2000" b="1" i="1" dirty="0"/>
            <a:t> </a:t>
          </a:r>
          <a:r>
            <a:rPr lang="ka-GE" sz="2000" b="1" i="1" dirty="0">
              <a:solidFill>
                <a:schemeClr val="accent5">
                  <a:lumMod val="50000"/>
                </a:schemeClr>
              </a:solidFill>
            </a:rPr>
            <a:t>კი ცდილობს პაციენტისავე ღვიძლის უჯრედები, გარდაქმნას ინსულინის წარმომქმნელ უჯრედებად, </a:t>
          </a:r>
          <a:endParaRPr lang="ru-RU" sz="2000" i="1" dirty="0">
            <a:solidFill>
              <a:schemeClr val="accent5">
                <a:lumMod val="50000"/>
              </a:schemeClr>
            </a:solidFill>
          </a:endParaRPr>
        </a:p>
      </dgm:t>
    </dgm:pt>
    <dgm:pt modelId="{6444813A-ACBA-4C28-AB86-F29887433CC8}" type="parTrans" cxnId="{57AC1ECB-C87B-4BBC-8B90-29264B6EC545}">
      <dgm:prSet/>
      <dgm:spPr/>
      <dgm:t>
        <a:bodyPr/>
        <a:lstStyle/>
        <a:p>
          <a:endParaRPr lang="ru-RU"/>
        </a:p>
      </dgm:t>
    </dgm:pt>
    <dgm:pt modelId="{4798B82B-F142-4179-B808-1F4833085F21}" type="sibTrans" cxnId="{57AC1ECB-C87B-4BBC-8B90-29264B6EC545}">
      <dgm:prSet/>
      <dgm:spPr/>
      <dgm:t>
        <a:bodyPr/>
        <a:lstStyle/>
        <a:p>
          <a:endParaRPr lang="ru-RU"/>
        </a:p>
      </dgm:t>
    </dgm:pt>
    <dgm:pt modelId="{713FC5EC-2E3C-4EF5-BC5C-9D7F12536762}" type="pres">
      <dgm:prSet presAssocID="{12D4372D-733C-4C1C-84F5-4B40228031A0}" presName="Name0" presStyleCnt="0">
        <dgm:presLayoutVars>
          <dgm:chMax val="7"/>
          <dgm:dir/>
          <dgm:animLvl val="lvl"/>
          <dgm:resizeHandles val="exact"/>
        </dgm:presLayoutVars>
      </dgm:prSet>
      <dgm:spPr/>
    </dgm:pt>
    <dgm:pt modelId="{D236A25B-72C3-44A2-BF64-DE418509C298}" type="pres">
      <dgm:prSet presAssocID="{6F5EC80D-100F-428F-BABA-276291B626C9}" presName="circle1" presStyleLbl="node1" presStyleIdx="0" presStyleCnt="1"/>
      <dgm:spPr/>
    </dgm:pt>
    <dgm:pt modelId="{77A5032A-5AF7-48FA-90C2-88A97892D258}" type="pres">
      <dgm:prSet presAssocID="{6F5EC80D-100F-428F-BABA-276291B626C9}" presName="space" presStyleCnt="0"/>
      <dgm:spPr/>
    </dgm:pt>
    <dgm:pt modelId="{142C844F-BBA7-49ED-A76C-2A966F5B0E4B}" type="pres">
      <dgm:prSet presAssocID="{6F5EC80D-100F-428F-BABA-276291B626C9}" presName="rect1" presStyleLbl="alignAcc1" presStyleIdx="0" presStyleCnt="1"/>
      <dgm:spPr/>
    </dgm:pt>
    <dgm:pt modelId="{75753081-252A-44E1-AE49-7CCCF9F3A550}" type="pres">
      <dgm:prSet presAssocID="{6F5EC80D-100F-428F-BABA-276291B626C9}" presName="rect1ParTxNoCh" presStyleLbl="alignAcc1" presStyleIdx="0" presStyleCnt="1">
        <dgm:presLayoutVars>
          <dgm:chMax val="1"/>
          <dgm:bulletEnabled val="1"/>
        </dgm:presLayoutVars>
      </dgm:prSet>
      <dgm:spPr/>
    </dgm:pt>
  </dgm:ptLst>
  <dgm:cxnLst>
    <dgm:cxn modelId="{794B0025-A240-4E07-A0FA-A9C247716603}" type="presOf" srcId="{6F5EC80D-100F-428F-BABA-276291B626C9}" destId="{142C844F-BBA7-49ED-A76C-2A966F5B0E4B}" srcOrd="0" destOrd="0" presId="urn:microsoft.com/office/officeart/2005/8/layout/target3"/>
    <dgm:cxn modelId="{54D6513F-8260-40A3-A490-DDF990755CD3}" type="presOf" srcId="{12D4372D-733C-4C1C-84F5-4B40228031A0}" destId="{713FC5EC-2E3C-4EF5-BC5C-9D7F12536762}" srcOrd="0" destOrd="0" presId="urn:microsoft.com/office/officeart/2005/8/layout/target3"/>
    <dgm:cxn modelId="{10128476-C96B-4AF7-8E4B-C53A765B2689}" type="presOf" srcId="{6F5EC80D-100F-428F-BABA-276291B626C9}" destId="{75753081-252A-44E1-AE49-7CCCF9F3A550}" srcOrd="1" destOrd="0" presId="urn:microsoft.com/office/officeart/2005/8/layout/target3"/>
    <dgm:cxn modelId="{57AC1ECB-C87B-4BBC-8B90-29264B6EC545}" srcId="{12D4372D-733C-4C1C-84F5-4B40228031A0}" destId="{6F5EC80D-100F-428F-BABA-276291B626C9}" srcOrd="0" destOrd="0" parTransId="{6444813A-ACBA-4C28-AB86-F29887433CC8}" sibTransId="{4798B82B-F142-4179-B808-1F4833085F21}"/>
    <dgm:cxn modelId="{E442A415-FECE-4AC9-B996-8E0D0CDCD25B}" type="presParOf" srcId="{713FC5EC-2E3C-4EF5-BC5C-9D7F12536762}" destId="{D236A25B-72C3-44A2-BF64-DE418509C298}" srcOrd="0" destOrd="0" presId="urn:microsoft.com/office/officeart/2005/8/layout/target3"/>
    <dgm:cxn modelId="{B119450C-C7D0-4A8C-9367-4FC01B18F5DF}" type="presParOf" srcId="{713FC5EC-2E3C-4EF5-BC5C-9D7F12536762}" destId="{77A5032A-5AF7-48FA-90C2-88A97892D258}" srcOrd="1" destOrd="0" presId="urn:microsoft.com/office/officeart/2005/8/layout/target3"/>
    <dgm:cxn modelId="{1B259D92-F6C5-498B-BD83-8A3759EEA084}" type="presParOf" srcId="{713FC5EC-2E3C-4EF5-BC5C-9D7F12536762}" destId="{142C844F-BBA7-49ED-A76C-2A966F5B0E4B}" srcOrd="2" destOrd="0" presId="urn:microsoft.com/office/officeart/2005/8/layout/target3"/>
    <dgm:cxn modelId="{6126F888-E129-4404-ADAD-B49ED8C383FD}" type="presParOf" srcId="{713FC5EC-2E3C-4EF5-BC5C-9D7F12536762}" destId="{75753081-252A-44E1-AE49-7CCCF9F3A55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5615BA-99B3-4288-9DC7-66F4314392C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75BC3997-F007-419D-872A-046A8C7790B1}">
      <dgm:prSet/>
      <dgm:spPr/>
      <dgm:t>
        <a:bodyPr/>
        <a:lstStyle/>
        <a:p>
          <a:r>
            <a:rPr lang="ka-GE" b="1" i="1" u="none" dirty="0">
              <a:solidFill>
                <a:schemeClr val="accent5">
                  <a:lumMod val="50000"/>
                </a:schemeClr>
              </a:solidFill>
            </a:rPr>
            <a:t>ღეროვანი უჯრედების დამუშავების  პროცესი</a:t>
          </a:r>
          <a:endParaRPr lang="ru-RU" i="1" u="none" dirty="0">
            <a:solidFill>
              <a:schemeClr val="accent5">
                <a:lumMod val="50000"/>
              </a:schemeClr>
            </a:solidFill>
          </a:endParaRPr>
        </a:p>
      </dgm:t>
    </dgm:pt>
    <dgm:pt modelId="{835D155D-264C-417D-BF03-FD8581555EB6}" type="parTrans" cxnId="{FCC3F447-C7F7-4F3E-A4D4-36B0DEE0367A}">
      <dgm:prSet/>
      <dgm:spPr/>
      <dgm:t>
        <a:bodyPr/>
        <a:lstStyle/>
        <a:p>
          <a:endParaRPr lang="ru-RU"/>
        </a:p>
      </dgm:t>
    </dgm:pt>
    <dgm:pt modelId="{5595EE9E-ADCF-4F26-8C2D-4E9A2FEC4034}" type="sibTrans" cxnId="{FCC3F447-C7F7-4F3E-A4D4-36B0DEE0367A}">
      <dgm:prSet/>
      <dgm:spPr/>
      <dgm:t>
        <a:bodyPr/>
        <a:lstStyle/>
        <a:p>
          <a:endParaRPr lang="ru-RU"/>
        </a:p>
      </dgm:t>
    </dgm:pt>
    <dgm:pt modelId="{83F2DFC5-424A-470E-87F7-B54351703330}" type="pres">
      <dgm:prSet presAssocID="{B65615BA-99B3-4288-9DC7-66F4314392CB}" presName="Name0" presStyleCnt="0">
        <dgm:presLayoutVars>
          <dgm:chMax val="7"/>
          <dgm:dir/>
          <dgm:animLvl val="lvl"/>
          <dgm:resizeHandles val="exact"/>
        </dgm:presLayoutVars>
      </dgm:prSet>
      <dgm:spPr/>
    </dgm:pt>
    <dgm:pt modelId="{668FA58C-4665-42D3-9963-FD9C6F0637EB}" type="pres">
      <dgm:prSet presAssocID="{75BC3997-F007-419D-872A-046A8C7790B1}" presName="circle1" presStyleLbl="node1" presStyleIdx="0" presStyleCnt="1"/>
      <dgm:spPr/>
    </dgm:pt>
    <dgm:pt modelId="{E6154DA3-5CF5-4C88-8332-3E13F38EDA47}" type="pres">
      <dgm:prSet presAssocID="{75BC3997-F007-419D-872A-046A8C7790B1}" presName="space" presStyleCnt="0"/>
      <dgm:spPr/>
    </dgm:pt>
    <dgm:pt modelId="{7E00CF89-BEC9-4849-826C-3553AE492928}" type="pres">
      <dgm:prSet presAssocID="{75BC3997-F007-419D-872A-046A8C7790B1}" presName="rect1" presStyleLbl="alignAcc1" presStyleIdx="0" presStyleCnt="1"/>
      <dgm:spPr/>
    </dgm:pt>
    <dgm:pt modelId="{13DE2C73-8700-4E55-87FB-72C558230465}" type="pres">
      <dgm:prSet presAssocID="{75BC3997-F007-419D-872A-046A8C7790B1}" presName="rect1ParTxNoCh" presStyleLbl="alignAcc1" presStyleIdx="0" presStyleCnt="1">
        <dgm:presLayoutVars>
          <dgm:chMax val="1"/>
          <dgm:bulletEnabled val="1"/>
        </dgm:presLayoutVars>
      </dgm:prSet>
      <dgm:spPr/>
    </dgm:pt>
  </dgm:ptLst>
  <dgm:cxnLst>
    <dgm:cxn modelId="{D9F8FA14-18F3-48C8-947E-B7800139077E}" type="presOf" srcId="{B65615BA-99B3-4288-9DC7-66F4314392CB}" destId="{83F2DFC5-424A-470E-87F7-B54351703330}" srcOrd="0" destOrd="0" presId="urn:microsoft.com/office/officeart/2005/8/layout/target3"/>
    <dgm:cxn modelId="{6BB59836-84C0-4649-B941-7738ABC091FC}" type="presOf" srcId="{75BC3997-F007-419D-872A-046A8C7790B1}" destId="{13DE2C73-8700-4E55-87FB-72C558230465}" srcOrd="1" destOrd="0" presId="urn:microsoft.com/office/officeart/2005/8/layout/target3"/>
    <dgm:cxn modelId="{FCC3F447-C7F7-4F3E-A4D4-36B0DEE0367A}" srcId="{B65615BA-99B3-4288-9DC7-66F4314392CB}" destId="{75BC3997-F007-419D-872A-046A8C7790B1}" srcOrd="0" destOrd="0" parTransId="{835D155D-264C-417D-BF03-FD8581555EB6}" sibTransId="{5595EE9E-ADCF-4F26-8C2D-4E9A2FEC4034}"/>
    <dgm:cxn modelId="{0773AC69-B3E8-4CD7-BCA1-6E7EBFD06254}" type="presOf" srcId="{75BC3997-F007-419D-872A-046A8C7790B1}" destId="{7E00CF89-BEC9-4849-826C-3553AE492928}" srcOrd="0" destOrd="0" presId="urn:microsoft.com/office/officeart/2005/8/layout/target3"/>
    <dgm:cxn modelId="{07AD7B4B-4A5A-43B9-8D1F-BA6D4DC88B7E}" type="presParOf" srcId="{83F2DFC5-424A-470E-87F7-B54351703330}" destId="{668FA58C-4665-42D3-9963-FD9C6F0637EB}" srcOrd="0" destOrd="0" presId="urn:microsoft.com/office/officeart/2005/8/layout/target3"/>
    <dgm:cxn modelId="{80C30117-A440-4AE5-B821-6272380317E5}" type="presParOf" srcId="{83F2DFC5-424A-470E-87F7-B54351703330}" destId="{E6154DA3-5CF5-4C88-8332-3E13F38EDA47}" srcOrd="1" destOrd="0" presId="urn:microsoft.com/office/officeart/2005/8/layout/target3"/>
    <dgm:cxn modelId="{EFD829F6-3DED-4A1C-A61C-E89E55213A4F}" type="presParOf" srcId="{83F2DFC5-424A-470E-87F7-B54351703330}" destId="{7E00CF89-BEC9-4849-826C-3553AE492928}" srcOrd="2" destOrd="0" presId="urn:microsoft.com/office/officeart/2005/8/layout/target3"/>
    <dgm:cxn modelId="{B79507DD-0338-4520-B400-E9C6F0D0B968}" type="presParOf" srcId="{83F2DFC5-424A-470E-87F7-B54351703330}" destId="{13DE2C73-8700-4E55-87FB-72C558230465}"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BC2531-205E-4398-BDE8-819B407DA8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55A92CA-FE0A-400F-BCC3-239C38EC7828}">
      <dgm:prSet custT="1"/>
      <dgm:spPr/>
      <dgm:t>
        <a:bodyPr/>
        <a:lstStyle/>
        <a:p>
          <a:r>
            <a:rPr lang="ka-GE" sz="2000" b="1" i="1" dirty="0">
              <a:solidFill>
                <a:schemeClr val="accent5">
                  <a:lumMod val="50000"/>
                </a:schemeClr>
              </a:solidFill>
            </a:rPr>
            <a:t>მსგავს კვლევებს აწარმოებს კომპანია </a:t>
          </a:r>
          <a:r>
            <a:rPr lang="ka-GE" sz="2000" b="1" i="1" dirty="0">
              <a:solidFill>
                <a:srgbClr val="C00000"/>
              </a:solidFill>
            </a:rPr>
            <a:t>Islexa, </a:t>
          </a:r>
          <a:r>
            <a:rPr lang="ka-GE" sz="2000" b="1" i="1" dirty="0">
              <a:solidFill>
                <a:schemeClr val="accent5">
                  <a:lumMod val="50000"/>
                </a:schemeClr>
              </a:solidFill>
            </a:rPr>
            <a:t>დიდ</a:t>
          </a:r>
          <a:r>
            <a:rPr lang="ka-GE" sz="2000" b="1" i="1" dirty="0"/>
            <a:t> </a:t>
          </a:r>
          <a:r>
            <a:rPr lang="ka-GE" sz="2000" b="1" i="1" dirty="0">
              <a:solidFill>
                <a:schemeClr val="accent5">
                  <a:lumMod val="50000"/>
                </a:schemeClr>
              </a:solidFill>
            </a:rPr>
            <a:t>ბრიტანეთში, რომლებიც ღეროვან უჯრედებს იღებენ პანკრესის ე.წ. </a:t>
          </a:r>
          <a:r>
            <a:rPr lang="ka-GE" sz="2000" b="1" i="1" dirty="0">
              <a:solidFill>
                <a:srgbClr val="C00000"/>
              </a:solidFill>
            </a:rPr>
            <a:t>სხვა</a:t>
          </a:r>
          <a:r>
            <a:rPr lang="ka-GE" sz="2000" b="1" i="1" dirty="0">
              <a:solidFill>
                <a:schemeClr val="accent5">
                  <a:lumMod val="50000"/>
                </a:schemeClr>
              </a:solidFill>
            </a:rPr>
            <a:t> ტიპის უჯრედებიდან.</a:t>
          </a:r>
          <a:endParaRPr lang="ru-RU" sz="2000" i="1" dirty="0">
            <a:solidFill>
              <a:schemeClr val="accent5">
                <a:lumMod val="50000"/>
              </a:schemeClr>
            </a:solidFill>
          </a:endParaRPr>
        </a:p>
      </dgm:t>
    </dgm:pt>
    <dgm:pt modelId="{D4BF44D5-B22D-428E-8B50-1039E67B133F}" type="parTrans" cxnId="{4271DBDF-44C2-4C3A-B859-B4708C249B27}">
      <dgm:prSet/>
      <dgm:spPr/>
      <dgm:t>
        <a:bodyPr/>
        <a:lstStyle/>
        <a:p>
          <a:endParaRPr lang="ru-RU"/>
        </a:p>
      </dgm:t>
    </dgm:pt>
    <dgm:pt modelId="{71BF9D00-D3AF-4FBD-A2BC-13F37930CB34}" type="sibTrans" cxnId="{4271DBDF-44C2-4C3A-B859-B4708C249B27}">
      <dgm:prSet/>
      <dgm:spPr/>
      <dgm:t>
        <a:bodyPr/>
        <a:lstStyle/>
        <a:p>
          <a:endParaRPr lang="ru-RU"/>
        </a:p>
      </dgm:t>
    </dgm:pt>
    <dgm:pt modelId="{36CF8163-0308-4C9D-AAAD-F8DC71DA9E76}" type="pres">
      <dgm:prSet presAssocID="{3ABC2531-205E-4398-BDE8-819B407DA8F5}" presName="Name0" presStyleCnt="0">
        <dgm:presLayoutVars>
          <dgm:chMax val="7"/>
          <dgm:dir/>
          <dgm:animLvl val="lvl"/>
          <dgm:resizeHandles val="exact"/>
        </dgm:presLayoutVars>
      </dgm:prSet>
      <dgm:spPr/>
    </dgm:pt>
    <dgm:pt modelId="{62C4C2B1-6F9E-4669-8ACF-F11D995AB6E6}" type="pres">
      <dgm:prSet presAssocID="{B55A92CA-FE0A-400F-BCC3-239C38EC7828}" presName="circle1" presStyleLbl="node1" presStyleIdx="0" presStyleCnt="1"/>
      <dgm:spPr/>
    </dgm:pt>
    <dgm:pt modelId="{1B6B041A-8852-42E9-9469-79374C649EF5}" type="pres">
      <dgm:prSet presAssocID="{B55A92CA-FE0A-400F-BCC3-239C38EC7828}" presName="space" presStyleCnt="0"/>
      <dgm:spPr/>
    </dgm:pt>
    <dgm:pt modelId="{118E4A5C-0A46-4285-8C2C-D893B3A28363}" type="pres">
      <dgm:prSet presAssocID="{B55A92CA-FE0A-400F-BCC3-239C38EC7828}" presName="rect1" presStyleLbl="alignAcc1" presStyleIdx="0" presStyleCnt="1"/>
      <dgm:spPr/>
    </dgm:pt>
    <dgm:pt modelId="{42FE8C94-0D7D-44DB-A13C-817D265FCB19}" type="pres">
      <dgm:prSet presAssocID="{B55A92CA-FE0A-400F-BCC3-239C38EC7828}" presName="rect1ParTxNoCh" presStyleLbl="alignAcc1" presStyleIdx="0" presStyleCnt="1">
        <dgm:presLayoutVars>
          <dgm:chMax val="1"/>
          <dgm:bulletEnabled val="1"/>
        </dgm:presLayoutVars>
      </dgm:prSet>
      <dgm:spPr/>
    </dgm:pt>
  </dgm:ptLst>
  <dgm:cxnLst>
    <dgm:cxn modelId="{FBE1DD8E-0510-4F4A-BA51-839B2547FF36}" type="presOf" srcId="{B55A92CA-FE0A-400F-BCC3-239C38EC7828}" destId="{118E4A5C-0A46-4285-8C2C-D893B3A28363}" srcOrd="0" destOrd="0" presId="urn:microsoft.com/office/officeart/2005/8/layout/target3"/>
    <dgm:cxn modelId="{3DB0B7B1-D17C-4E45-803C-D29DA1BBC33E}" type="presOf" srcId="{B55A92CA-FE0A-400F-BCC3-239C38EC7828}" destId="{42FE8C94-0D7D-44DB-A13C-817D265FCB19}" srcOrd="1" destOrd="0" presId="urn:microsoft.com/office/officeart/2005/8/layout/target3"/>
    <dgm:cxn modelId="{4271DBDF-44C2-4C3A-B859-B4708C249B27}" srcId="{3ABC2531-205E-4398-BDE8-819B407DA8F5}" destId="{B55A92CA-FE0A-400F-BCC3-239C38EC7828}" srcOrd="0" destOrd="0" parTransId="{D4BF44D5-B22D-428E-8B50-1039E67B133F}" sibTransId="{71BF9D00-D3AF-4FBD-A2BC-13F37930CB34}"/>
    <dgm:cxn modelId="{3C6673E8-FAFA-48EA-975D-2775D5CA3531}" type="presOf" srcId="{3ABC2531-205E-4398-BDE8-819B407DA8F5}" destId="{36CF8163-0308-4C9D-AAAD-F8DC71DA9E76}" srcOrd="0" destOrd="0" presId="urn:microsoft.com/office/officeart/2005/8/layout/target3"/>
    <dgm:cxn modelId="{7DFA898E-1490-45BE-BF13-A30E7E97E7AE}" type="presParOf" srcId="{36CF8163-0308-4C9D-AAAD-F8DC71DA9E76}" destId="{62C4C2B1-6F9E-4669-8ACF-F11D995AB6E6}" srcOrd="0" destOrd="0" presId="urn:microsoft.com/office/officeart/2005/8/layout/target3"/>
    <dgm:cxn modelId="{2AD99028-B3BA-46C5-BB89-2C49C2097908}" type="presParOf" srcId="{36CF8163-0308-4C9D-AAAD-F8DC71DA9E76}" destId="{1B6B041A-8852-42E9-9469-79374C649EF5}" srcOrd="1" destOrd="0" presId="urn:microsoft.com/office/officeart/2005/8/layout/target3"/>
    <dgm:cxn modelId="{42D14097-576E-4527-91B3-8C0F9A7429FF}" type="presParOf" srcId="{36CF8163-0308-4C9D-AAAD-F8DC71DA9E76}" destId="{118E4A5C-0A46-4285-8C2C-D893B3A28363}" srcOrd="2" destOrd="0" presId="urn:microsoft.com/office/officeart/2005/8/layout/target3"/>
    <dgm:cxn modelId="{C254DE5D-99E5-4AC7-A90F-3A09EA5223E2}" type="presParOf" srcId="{36CF8163-0308-4C9D-AAAD-F8DC71DA9E76}" destId="{42FE8C94-0D7D-44DB-A13C-817D265FCB1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AFCEC2-4CE0-4AB3-B719-042759D472B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AEF4B4E-51CC-400C-BB4B-2CA1038011D6}">
      <dgm:prSet custT="1"/>
      <dgm:spPr/>
      <dgm:t>
        <a:bodyPr/>
        <a:lstStyle/>
        <a:p>
          <a:r>
            <a:rPr lang="ka-GE" sz="2000" b="1" i="1" dirty="0">
              <a:solidFill>
                <a:srgbClr val="C00000"/>
              </a:solidFill>
            </a:rPr>
            <a:t>Arizona College of Medicine-</a:t>
          </a:r>
          <a:r>
            <a:rPr lang="ka-GE" sz="2000" b="1" i="1" dirty="0">
              <a:solidFill>
                <a:schemeClr val="accent5">
                  <a:lumMod val="50000"/>
                </a:schemeClr>
              </a:solidFill>
            </a:rPr>
            <a:t>ის მკვლევართა გუნდი ასევე მუშაობს  მეთოდზე, რომლის მიზანია მოხდეს ღეროვანი უჯრედების უსაფრთხო გადანერგვა ე.წ. </a:t>
          </a:r>
          <a:r>
            <a:rPr lang="ka-GE" sz="2000" b="1" i="1" dirty="0">
              <a:solidFill>
                <a:srgbClr val="C00000"/>
              </a:solidFill>
            </a:rPr>
            <a:t>,,teabag”-</a:t>
          </a:r>
          <a:r>
            <a:rPr lang="ka-GE" sz="2000" b="1" i="1" dirty="0">
              <a:solidFill>
                <a:schemeClr val="accent5">
                  <a:lumMod val="50000"/>
                </a:schemeClr>
              </a:solidFill>
            </a:rPr>
            <a:t>ის მეშვეობით. ამ შემთხვევაში ღეროვანი უჯრედები მოთავსებულია დამცავ პაკეტებში, სადაც იგი დაუბრკოლებლად იწყებს ინსულინის წარმოებას.</a:t>
          </a:r>
          <a:endParaRPr lang="ru-RU" sz="2000" i="1" dirty="0">
            <a:solidFill>
              <a:schemeClr val="accent5">
                <a:lumMod val="50000"/>
              </a:schemeClr>
            </a:solidFill>
          </a:endParaRPr>
        </a:p>
      </dgm:t>
    </dgm:pt>
    <dgm:pt modelId="{6DE39BF2-D7DA-437D-9504-E6047D9CB771}" type="parTrans" cxnId="{92AF03CD-0C5D-4D93-BBBE-077D585762C7}">
      <dgm:prSet/>
      <dgm:spPr/>
      <dgm:t>
        <a:bodyPr/>
        <a:lstStyle/>
        <a:p>
          <a:endParaRPr lang="ru-RU"/>
        </a:p>
      </dgm:t>
    </dgm:pt>
    <dgm:pt modelId="{D0FC2232-6F1A-4CB3-98B8-4173A6AF46AE}" type="sibTrans" cxnId="{92AF03CD-0C5D-4D93-BBBE-077D585762C7}">
      <dgm:prSet/>
      <dgm:spPr/>
      <dgm:t>
        <a:bodyPr/>
        <a:lstStyle/>
        <a:p>
          <a:endParaRPr lang="ru-RU"/>
        </a:p>
      </dgm:t>
    </dgm:pt>
    <dgm:pt modelId="{19C5261A-8BFB-4506-8A7F-D18B9B38DE1C}" type="pres">
      <dgm:prSet presAssocID="{EEAFCEC2-4CE0-4AB3-B719-042759D472BC}" presName="Name0" presStyleCnt="0">
        <dgm:presLayoutVars>
          <dgm:chMax val="7"/>
          <dgm:dir/>
          <dgm:animLvl val="lvl"/>
          <dgm:resizeHandles val="exact"/>
        </dgm:presLayoutVars>
      </dgm:prSet>
      <dgm:spPr/>
    </dgm:pt>
    <dgm:pt modelId="{E4B12CD8-9324-417B-9DB8-75C76F1D243A}" type="pres">
      <dgm:prSet presAssocID="{2AEF4B4E-51CC-400C-BB4B-2CA1038011D6}" presName="circle1" presStyleLbl="node1" presStyleIdx="0" presStyleCnt="1"/>
      <dgm:spPr/>
    </dgm:pt>
    <dgm:pt modelId="{6B288EE5-F8DE-4919-A32C-0E90B62AADE1}" type="pres">
      <dgm:prSet presAssocID="{2AEF4B4E-51CC-400C-BB4B-2CA1038011D6}" presName="space" presStyleCnt="0"/>
      <dgm:spPr/>
    </dgm:pt>
    <dgm:pt modelId="{24C64B64-294A-4793-8BD6-BF1D6C56287B}" type="pres">
      <dgm:prSet presAssocID="{2AEF4B4E-51CC-400C-BB4B-2CA1038011D6}" presName="rect1" presStyleLbl="alignAcc1" presStyleIdx="0" presStyleCnt="1" custScaleX="100000" custScaleY="100000" custLinFactNeighborX="-922" custLinFactNeighborY="-924"/>
      <dgm:spPr/>
    </dgm:pt>
    <dgm:pt modelId="{00FCFAB2-2BF7-4FFF-A0E4-2490A81E7A15}" type="pres">
      <dgm:prSet presAssocID="{2AEF4B4E-51CC-400C-BB4B-2CA1038011D6}" presName="rect1ParTxNoCh" presStyleLbl="alignAcc1" presStyleIdx="0" presStyleCnt="1">
        <dgm:presLayoutVars>
          <dgm:chMax val="1"/>
          <dgm:bulletEnabled val="1"/>
        </dgm:presLayoutVars>
      </dgm:prSet>
      <dgm:spPr/>
    </dgm:pt>
  </dgm:ptLst>
  <dgm:cxnLst>
    <dgm:cxn modelId="{AACA1FA9-DE8C-41FE-BF39-F2B673D1FA0E}" type="presOf" srcId="{2AEF4B4E-51CC-400C-BB4B-2CA1038011D6}" destId="{24C64B64-294A-4793-8BD6-BF1D6C56287B}" srcOrd="0" destOrd="0" presId="urn:microsoft.com/office/officeart/2005/8/layout/target3"/>
    <dgm:cxn modelId="{63B33CBB-EF54-41E1-99DF-30C841800951}" type="presOf" srcId="{2AEF4B4E-51CC-400C-BB4B-2CA1038011D6}" destId="{00FCFAB2-2BF7-4FFF-A0E4-2490A81E7A15}" srcOrd="1" destOrd="0" presId="urn:microsoft.com/office/officeart/2005/8/layout/target3"/>
    <dgm:cxn modelId="{C54967BC-90C6-45DA-965A-6CC0FC4ABEB9}" type="presOf" srcId="{EEAFCEC2-4CE0-4AB3-B719-042759D472BC}" destId="{19C5261A-8BFB-4506-8A7F-D18B9B38DE1C}" srcOrd="0" destOrd="0" presId="urn:microsoft.com/office/officeart/2005/8/layout/target3"/>
    <dgm:cxn modelId="{92AF03CD-0C5D-4D93-BBBE-077D585762C7}" srcId="{EEAFCEC2-4CE0-4AB3-B719-042759D472BC}" destId="{2AEF4B4E-51CC-400C-BB4B-2CA1038011D6}" srcOrd="0" destOrd="0" parTransId="{6DE39BF2-D7DA-437D-9504-E6047D9CB771}" sibTransId="{D0FC2232-6F1A-4CB3-98B8-4173A6AF46AE}"/>
    <dgm:cxn modelId="{C16F83A7-F4F9-4F6A-93B9-D32A324E1A37}" type="presParOf" srcId="{19C5261A-8BFB-4506-8A7F-D18B9B38DE1C}" destId="{E4B12CD8-9324-417B-9DB8-75C76F1D243A}" srcOrd="0" destOrd="0" presId="urn:microsoft.com/office/officeart/2005/8/layout/target3"/>
    <dgm:cxn modelId="{C66E976C-22B2-418B-836E-425CB8E3A1A7}" type="presParOf" srcId="{19C5261A-8BFB-4506-8A7F-D18B9B38DE1C}" destId="{6B288EE5-F8DE-4919-A32C-0E90B62AADE1}" srcOrd="1" destOrd="0" presId="urn:microsoft.com/office/officeart/2005/8/layout/target3"/>
    <dgm:cxn modelId="{7F589CA1-39F5-444E-92F0-3E8D1E473DC7}" type="presParOf" srcId="{19C5261A-8BFB-4506-8A7F-D18B9B38DE1C}" destId="{24C64B64-294A-4793-8BD6-BF1D6C56287B}" srcOrd="2" destOrd="0" presId="urn:microsoft.com/office/officeart/2005/8/layout/target3"/>
    <dgm:cxn modelId="{F8978DEF-408F-47B7-9C77-C86F5D56E434}" type="presParOf" srcId="{19C5261A-8BFB-4506-8A7F-D18B9B38DE1C}" destId="{00FCFAB2-2BF7-4FFF-A0E4-2490A81E7A1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DE5ADC-C9A6-47B5-A333-5AEF3F19036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B45776D-121B-4037-B87A-8580779D9183}">
      <dgm:prSet custT="1"/>
      <dgm:spPr/>
      <dgm:t>
        <a:bodyPr/>
        <a:lstStyle/>
        <a:p>
          <a:r>
            <a:rPr lang="ka-GE" sz="2000" b="1" i="1" dirty="0">
              <a:solidFill>
                <a:srgbClr val="C00000"/>
              </a:solidFill>
            </a:rPr>
            <a:t>ჰარვარდის</a:t>
          </a:r>
          <a:r>
            <a:rPr lang="ka-GE" sz="2000" b="1" i="1" dirty="0">
              <a:solidFill>
                <a:schemeClr val="accent5">
                  <a:lumMod val="50000"/>
                </a:schemeClr>
              </a:solidFill>
            </a:rPr>
            <a:t> უნივერსიტეტში შეიქმნა ხელსაწყო </a:t>
          </a:r>
          <a:r>
            <a:rPr lang="ka-GE" sz="2000" b="1" i="1" dirty="0">
              <a:solidFill>
                <a:srgbClr val="C00000"/>
              </a:solidFill>
            </a:rPr>
            <a:t>Islest</a:t>
          </a:r>
          <a:r>
            <a:rPr lang="ka-GE" sz="2000" b="1" i="1" dirty="0">
              <a:solidFill>
                <a:schemeClr val="accent5">
                  <a:lumMod val="50000"/>
                </a:schemeClr>
              </a:solidFill>
            </a:rPr>
            <a:t>-</a:t>
          </a:r>
          <a:r>
            <a:rPr lang="ka-GE" sz="2000" b="1" i="1" dirty="0">
              <a:solidFill>
                <a:srgbClr val="C00000"/>
              </a:solidFill>
            </a:rPr>
            <a:t>on-a-chip</a:t>
          </a:r>
          <a:r>
            <a:rPr lang="ka-GE" sz="2000" b="1" i="1" dirty="0">
              <a:solidFill>
                <a:schemeClr val="accent5">
                  <a:lumMod val="50000"/>
                </a:schemeClr>
              </a:solidFill>
            </a:rPr>
            <a:t>-ი, რომელიც მეცნიერებს აძლევს შესაძლებლობას</a:t>
          </a:r>
          <a:r>
            <a:rPr lang="ka-GE" sz="2000" b="1" i="1" dirty="0">
              <a:solidFill>
                <a:srgbClr val="C00000"/>
              </a:solidFill>
            </a:rPr>
            <a:t> </a:t>
          </a:r>
          <a:r>
            <a:rPr lang="ka-GE" sz="2000" b="1" i="1" dirty="0">
              <a:solidFill>
                <a:schemeClr val="accent5">
                  <a:lumMod val="50000"/>
                </a:schemeClr>
              </a:solidFill>
            </a:rPr>
            <a:t>გადანერგვამდე შეარჩიონ ბეტა-უჯრედები, რომლებიც ეფექტურია ინსულინის საწარმოებლად.</a:t>
          </a:r>
        </a:p>
        <a:p>
          <a:r>
            <a:rPr lang="ka-GE" sz="2000" b="1" i="1" dirty="0">
              <a:solidFill>
                <a:schemeClr val="accent5">
                  <a:lumMod val="50000"/>
                </a:schemeClr>
              </a:solidFill>
            </a:rPr>
            <a:t> აქამდე ეს პროცესი საკმაოდ რთულად კონტროლირებადი იყო, მაგრამ ხელსაწყო </a:t>
          </a:r>
          <a:r>
            <a:rPr lang="ka-GE" sz="2000" b="1" i="1" dirty="0">
              <a:solidFill>
                <a:srgbClr val="C00000"/>
              </a:solidFill>
            </a:rPr>
            <a:t>Islest-on-a-chip</a:t>
          </a:r>
          <a:r>
            <a:rPr lang="ka-GE" sz="2000" b="1" i="1" dirty="0">
              <a:solidFill>
                <a:schemeClr val="accent5">
                  <a:lumMod val="50000"/>
                </a:schemeClr>
              </a:solidFill>
            </a:rPr>
            <a:t>-ი ამ პროცესს აადვილებს.</a:t>
          </a:r>
          <a:endParaRPr lang="ru-RU" sz="2000" i="1" dirty="0">
            <a:solidFill>
              <a:schemeClr val="accent5">
                <a:lumMod val="50000"/>
              </a:schemeClr>
            </a:solidFill>
          </a:endParaRPr>
        </a:p>
      </dgm:t>
    </dgm:pt>
    <dgm:pt modelId="{EBB4E2C2-DCA1-4454-9655-0972A734E57F}" type="parTrans" cxnId="{A7D3CD53-709C-42D6-B345-F671D6033EC0}">
      <dgm:prSet/>
      <dgm:spPr/>
      <dgm:t>
        <a:bodyPr/>
        <a:lstStyle/>
        <a:p>
          <a:endParaRPr lang="ru-RU"/>
        </a:p>
      </dgm:t>
    </dgm:pt>
    <dgm:pt modelId="{D506784C-79D6-49EC-A165-76337A8CFDBA}" type="sibTrans" cxnId="{A7D3CD53-709C-42D6-B345-F671D6033EC0}">
      <dgm:prSet/>
      <dgm:spPr/>
      <dgm:t>
        <a:bodyPr/>
        <a:lstStyle/>
        <a:p>
          <a:endParaRPr lang="ru-RU"/>
        </a:p>
      </dgm:t>
    </dgm:pt>
    <dgm:pt modelId="{2ED3ED24-EED0-48B7-8E13-41B943F265ED}" type="pres">
      <dgm:prSet presAssocID="{9DDE5ADC-C9A6-47B5-A333-5AEF3F190362}" presName="Name0" presStyleCnt="0">
        <dgm:presLayoutVars>
          <dgm:chMax val="7"/>
          <dgm:dir/>
          <dgm:animLvl val="lvl"/>
          <dgm:resizeHandles val="exact"/>
        </dgm:presLayoutVars>
      </dgm:prSet>
      <dgm:spPr/>
    </dgm:pt>
    <dgm:pt modelId="{5BD5E3ED-C5F2-4E23-8B20-E0AB07ADB2DF}" type="pres">
      <dgm:prSet presAssocID="{FB45776D-121B-4037-B87A-8580779D9183}" presName="circle1" presStyleLbl="node1" presStyleIdx="0" presStyleCnt="1"/>
      <dgm:spPr/>
    </dgm:pt>
    <dgm:pt modelId="{ECE63086-6C4C-48D7-855A-7B2FFC33CC2F}" type="pres">
      <dgm:prSet presAssocID="{FB45776D-121B-4037-B87A-8580779D9183}" presName="space" presStyleCnt="0"/>
      <dgm:spPr/>
    </dgm:pt>
    <dgm:pt modelId="{1E4260E6-2129-4AE4-A00E-0436D31DB77B}" type="pres">
      <dgm:prSet presAssocID="{FB45776D-121B-4037-B87A-8580779D9183}" presName="rect1" presStyleLbl="alignAcc1" presStyleIdx="0" presStyleCnt="1"/>
      <dgm:spPr/>
    </dgm:pt>
    <dgm:pt modelId="{22F3AE84-F01F-4ACD-841F-7824B155CE43}" type="pres">
      <dgm:prSet presAssocID="{FB45776D-121B-4037-B87A-8580779D9183}" presName="rect1ParTxNoCh" presStyleLbl="alignAcc1" presStyleIdx="0" presStyleCnt="1">
        <dgm:presLayoutVars>
          <dgm:chMax val="1"/>
          <dgm:bulletEnabled val="1"/>
        </dgm:presLayoutVars>
      </dgm:prSet>
      <dgm:spPr/>
    </dgm:pt>
  </dgm:ptLst>
  <dgm:cxnLst>
    <dgm:cxn modelId="{D900D815-2FDD-470A-BB4F-BD8E7862FBA3}" type="presOf" srcId="{FB45776D-121B-4037-B87A-8580779D9183}" destId="{1E4260E6-2129-4AE4-A00E-0436D31DB77B}" srcOrd="0" destOrd="0" presId="urn:microsoft.com/office/officeart/2005/8/layout/target3"/>
    <dgm:cxn modelId="{A7D3CD53-709C-42D6-B345-F671D6033EC0}" srcId="{9DDE5ADC-C9A6-47B5-A333-5AEF3F190362}" destId="{FB45776D-121B-4037-B87A-8580779D9183}" srcOrd="0" destOrd="0" parTransId="{EBB4E2C2-DCA1-4454-9655-0972A734E57F}" sibTransId="{D506784C-79D6-49EC-A165-76337A8CFDBA}"/>
    <dgm:cxn modelId="{90E5C757-F35E-45EF-B209-795575A0F30D}" type="presOf" srcId="{FB45776D-121B-4037-B87A-8580779D9183}" destId="{22F3AE84-F01F-4ACD-841F-7824B155CE43}" srcOrd="1" destOrd="0" presId="urn:microsoft.com/office/officeart/2005/8/layout/target3"/>
    <dgm:cxn modelId="{218D86A8-9B08-4476-A4B1-2850025012BB}" type="presOf" srcId="{9DDE5ADC-C9A6-47B5-A333-5AEF3F190362}" destId="{2ED3ED24-EED0-48B7-8E13-41B943F265ED}" srcOrd="0" destOrd="0" presId="urn:microsoft.com/office/officeart/2005/8/layout/target3"/>
    <dgm:cxn modelId="{D10BF5F9-4433-4B2F-9889-E9B847627573}" type="presParOf" srcId="{2ED3ED24-EED0-48B7-8E13-41B943F265ED}" destId="{5BD5E3ED-C5F2-4E23-8B20-E0AB07ADB2DF}" srcOrd="0" destOrd="0" presId="urn:microsoft.com/office/officeart/2005/8/layout/target3"/>
    <dgm:cxn modelId="{5589A5C7-C500-442D-9951-9A2E5799450D}" type="presParOf" srcId="{2ED3ED24-EED0-48B7-8E13-41B943F265ED}" destId="{ECE63086-6C4C-48D7-855A-7B2FFC33CC2F}" srcOrd="1" destOrd="0" presId="urn:microsoft.com/office/officeart/2005/8/layout/target3"/>
    <dgm:cxn modelId="{D739F188-1778-46C7-AFA5-F0B9636C45DC}" type="presParOf" srcId="{2ED3ED24-EED0-48B7-8E13-41B943F265ED}" destId="{1E4260E6-2129-4AE4-A00E-0436D31DB77B}" srcOrd="2" destOrd="0" presId="urn:microsoft.com/office/officeart/2005/8/layout/target3"/>
    <dgm:cxn modelId="{6D1ADB82-5DAD-4A91-892C-CE6F1232CA9F}" type="presParOf" srcId="{2ED3ED24-EED0-48B7-8E13-41B943F265ED}" destId="{22F3AE84-F01F-4ACD-841F-7824B155CE4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1DDC96-5F60-4D56-B314-B4135169C98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941A4436-8487-4963-B1DF-4EB0A24DA705}">
      <dgm:prSet custT="1"/>
      <dgm:spPr/>
      <dgm:t>
        <a:bodyPr/>
        <a:lstStyle/>
        <a:p>
          <a:r>
            <a:rPr lang="ka-GE" sz="2000" b="1" i="1" dirty="0">
              <a:solidFill>
                <a:srgbClr val="C00000"/>
              </a:solidFill>
            </a:rPr>
            <a:t>Novo Nordis</a:t>
          </a:r>
          <a:r>
            <a:rPr lang="en-US" sz="2000" b="1" i="1" dirty="0">
              <a:solidFill>
                <a:srgbClr val="C00000"/>
              </a:solidFill>
            </a:rPr>
            <a:t>k</a:t>
          </a:r>
          <a:r>
            <a:rPr lang="ka-GE" sz="2000" b="1" i="1" dirty="0">
              <a:solidFill>
                <a:schemeClr val="accent5">
                  <a:lumMod val="50000"/>
                </a:schemeClr>
              </a:solidFill>
            </a:rPr>
            <a:t>-ი, ინსულინის მწარმოებელი უდიდესი დანიური კომპანია ასევე გეგმავს დიდი კვლევის დაწყებას, რომელიც გულისხმობს ღეროვანი უჯრედების ინკაპსულირებულ, შემოგარსულ მდგომარეობაში გადანერგვას.</a:t>
          </a:r>
          <a:endParaRPr lang="ru-RU" sz="2000" i="1" dirty="0">
            <a:solidFill>
              <a:schemeClr val="accent5">
                <a:lumMod val="50000"/>
              </a:schemeClr>
            </a:solidFill>
          </a:endParaRPr>
        </a:p>
      </dgm:t>
    </dgm:pt>
    <dgm:pt modelId="{E3FCEED1-8DD8-451D-9724-AA073C725E0F}" type="parTrans" cxnId="{27214336-8B55-4395-B2EE-7DB90188F20C}">
      <dgm:prSet/>
      <dgm:spPr/>
      <dgm:t>
        <a:bodyPr/>
        <a:lstStyle/>
        <a:p>
          <a:endParaRPr lang="ru-RU"/>
        </a:p>
      </dgm:t>
    </dgm:pt>
    <dgm:pt modelId="{B5DB1BE9-4E1B-4951-9400-5148A6144F7C}" type="sibTrans" cxnId="{27214336-8B55-4395-B2EE-7DB90188F20C}">
      <dgm:prSet/>
      <dgm:spPr/>
      <dgm:t>
        <a:bodyPr/>
        <a:lstStyle/>
        <a:p>
          <a:endParaRPr lang="ru-RU"/>
        </a:p>
      </dgm:t>
    </dgm:pt>
    <dgm:pt modelId="{1C8B6685-905D-45BD-8C52-E80D5933355A}" type="pres">
      <dgm:prSet presAssocID="{131DDC96-5F60-4D56-B314-B4135169C98D}" presName="Name0" presStyleCnt="0">
        <dgm:presLayoutVars>
          <dgm:chMax val="7"/>
          <dgm:dir/>
          <dgm:animLvl val="lvl"/>
          <dgm:resizeHandles val="exact"/>
        </dgm:presLayoutVars>
      </dgm:prSet>
      <dgm:spPr/>
    </dgm:pt>
    <dgm:pt modelId="{48C2DFC9-1730-4D55-987A-9F45D6DE52DF}" type="pres">
      <dgm:prSet presAssocID="{941A4436-8487-4963-B1DF-4EB0A24DA705}" presName="circle1" presStyleLbl="node1" presStyleIdx="0" presStyleCnt="1"/>
      <dgm:spPr/>
    </dgm:pt>
    <dgm:pt modelId="{8ECC11FE-8F1B-4561-AA00-618BBCE12819}" type="pres">
      <dgm:prSet presAssocID="{941A4436-8487-4963-B1DF-4EB0A24DA705}" presName="space" presStyleCnt="0"/>
      <dgm:spPr/>
    </dgm:pt>
    <dgm:pt modelId="{0AB1E61C-3411-4E53-AFAA-95A565B8C2DF}" type="pres">
      <dgm:prSet presAssocID="{941A4436-8487-4963-B1DF-4EB0A24DA705}" presName="rect1" presStyleLbl="alignAcc1" presStyleIdx="0" presStyleCnt="1"/>
      <dgm:spPr/>
    </dgm:pt>
    <dgm:pt modelId="{C3CD3134-852E-4B53-94AC-DE54819485E7}" type="pres">
      <dgm:prSet presAssocID="{941A4436-8487-4963-B1DF-4EB0A24DA705}" presName="rect1ParTxNoCh" presStyleLbl="alignAcc1" presStyleIdx="0" presStyleCnt="1">
        <dgm:presLayoutVars>
          <dgm:chMax val="1"/>
          <dgm:bulletEnabled val="1"/>
        </dgm:presLayoutVars>
      </dgm:prSet>
      <dgm:spPr/>
    </dgm:pt>
  </dgm:ptLst>
  <dgm:cxnLst>
    <dgm:cxn modelId="{27214336-8B55-4395-B2EE-7DB90188F20C}" srcId="{131DDC96-5F60-4D56-B314-B4135169C98D}" destId="{941A4436-8487-4963-B1DF-4EB0A24DA705}" srcOrd="0" destOrd="0" parTransId="{E3FCEED1-8DD8-451D-9724-AA073C725E0F}" sibTransId="{B5DB1BE9-4E1B-4951-9400-5148A6144F7C}"/>
    <dgm:cxn modelId="{FDAB067B-E548-4060-8E86-98863493249D}" type="presOf" srcId="{941A4436-8487-4963-B1DF-4EB0A24DA705}" destId="{0AB1E61C-3411-4E53-AFAA-95A565B8C2DF}" srcOrd="0" destOrd="0" presId="urn:microsoft.com/office/officeart/2005/8/layout/target3"/>
    <dgm:cxn modelId="{BAD41AB3-C273-4499-942F-F4BC228A16F9}" type="presOf" srcId="{941A4436-8487-4963-B1DF-4EB0A24DA705}" destId="{C3CD3134-852E-4B53-94AC-DE54819485E7}" srcOrd="1" destOrd="0" presId="urn:microsoft.com/office/officeart/2005/8/layout/target3"/>
    <dgm:cxn modelId="{D0F176BA-80CF-4402-96B7-25E75FCBAB19}" type="presOf" srcId="{131DDC96-5F60-4D56-B314-B4135169C98D}" destId="{1C8B6685-905D-45BD-8C52-E80D5933355A}" srcOrd="0" destOrd="0" presId="urn:microsoft.com/office/officeart/2005/8/layout/target3"/>
    <dgm:cxn modelId="{C7E6DD03-08F8-4F83-9F3A-DB3A442A4867}" type="presParOf" srcId="{1C8B6685-905D-45BD-8C52-E80D5933355A}" destId="{48C2DFC9-1730-4D55-987A-9F45D6DE52DF}" srcOrd="0" destOrd="0" presId="urn:microsoft.com/office/officeart/2005/8/layout/target3"/>
    <dgm:cxn modelId="{8949AD80-EFF8-4CA5-83D4-E3D054D190A3}" type="presParOf" srcId="{1C8B6685-905D-45BD-8C52-E80D5933355A}" destId="{8ECC11FE-8F1B-4561-AA00-618BBCE12819}" srcOrd="1" destOrd="0" presId="urn:microsoft.com/office/officeart/2005/8/layout/target3"/>
    <dgm:cxn modelId="{B3E6F03B-F802-4704-AA76-A9A5636D0ED6}" type="presParOf" srcId="{1C8B6685-905D-45BD-8C52-E80D5933355A}" destId="{0AB1E61C-3411-4E53-AFAA-95A565B8C2DF}" srcOrd="2" destOrd="0" presId="urn:microsoft.com/office/officeart/2005/8/layout/target3"/>
    <dgm:cxn modelId="{9CC7BBBB-9B5C-45C9-85C0-029612F792CF}" type="presParOf" srcId="{1C8B6685-905D-45BD-8C52-E80D5933355A}" destId="{C3CD3134-852E-4B53-94AC-DE54819485E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0AE457-D667-4A17-AC5D-A40D498790C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C6A5655-18AE-449C-885E-D7ECDCE9CF3D}">
      <dgm:prSet/>
      <dgm:spPr/>
      <dgm:t>
        <a:bodyPr/>
        <a:lstStyle/>
        <a:p>
          <a:r>
            <a:rPr lang="ka-GE" b="1" dirty="0"/>
            <a:t> </a:t>
          </a:r>
          <a:r>
            <a:rPr lang="ka-GE" b="1" i="1" dirty="0">
              <a:solidFill>
                <a:schemeClr val="accent5">
                  <a:lumMod val="50000"/>
                </a:schemeClr>
              </a:solidFill>
            </a:rPr>
            <a:t>ფრანგული კომპანია </a:t>
          </a:r>
          <a:r>
            <a:rPr lang="ka-GE" b="1" i="1" dirty="0">
              <a:solidFill>
                <a:srgbClr val="C00000"/>
              </a:solidFill>
            </a:rPr>
            <a:t>Sanofi</a:t>
          </a:r>
          <a:r>
            <a:rPr lang="ru-RU" b="1" i="1" dirty="0">
              <a:solidFill>
                <a:srgbClr val="C00000"/>
              </a:solidFill>
            </a:rPr>
            <a:t> </a:t>
          </a:r>
          <a:r>
            <a:rPr lang="ka-GE" b="1" i="1" dirty="0">
              <a:solidFill>
                <a:schemeClr val="accent5">
                  <a:lumMod val="50000"/>
                </a:schemeClr>
              </a:solidFill>
            </a:rPr>
            <a:t>გერმანულ კომპანია  </a:t>
          </a:r>
          <a:r>
            <a:rPr lang="ka-GE" b="1" i="1" dirty="0">
              <a:solidFill>
                <a:srgbClr val="C00000"/>
              </a:solidFill>
            </a:rPr>
            <a:t>Evotec</a:t>
          </a:r>
          <a:r>
            <a:rPr lang="ka-GE" b="1" i="1" dirty="0">
              <a:solidFill>
                <a:schemeClr val="accent5">
                  <a:lumMod val="50000"/>
                </a:schemeClr>
              </a:solidFill>
            </a:rPr>
            <a:t> თან ერთად მუშაობს ბეტა უჯრედების ჩანაცვლების გზებზე.</a:t>
          </a:r>
          <a:endParaRPr lang="ru-RU" i="1" dirty="0">
            <a:solidFill>
              <a:schemeClr val="accent5">
                <a:lumMod val="50000"/>
              </a:schemeClr>
            </a:solidFill>
          </a:endParaRPr>
        </a:p>
      </dgm:t>
    </dgm:pt>
    <dgm:pt modelId="{9F1D30F3-1573-467C-A2C9-5EA56FB964DD}" type="parTrans" cxnId="{AAE84487-E0E9-4826-BF09-7E6D69858EE4}">
      <dgm:prSet/>
      <dgm:spPr/>
      <dgm:t>
        <a:bodyPr/>
        <a:lstStyle/>
        <a:p>
          <a:endParaRPr lang="ru-RU"/>
        </a:p>
      </dgm:t>
    </dgm:pt>
    <dgm:pt modelId="{9229F442-2ECB-42E6-8E1A-17BA10ABB1D3}" type="sibTrans" cxnId="{AAE84487-E0E9-4826-BF09-7E6D69858EE4}">
      <dgm:prSet/>
      <dgm:spPr/>
      <dgm:t>
        <a:bodyPr/>
        <a:lstStyle/>
        <a:p>
          <a:endParaRPr lang="ru-RU"/>
        </a:p>
      </dgm:t>
    </dgm:pt>
    <dgm:pt modelId="{75AE1607-F3A8-4526-8BEC-F941CEBFF59E}" type="pres">
      <dgm:prSet presAssocID="{C40AE457-D667-4A17-AC5D-A40D498790CF}" presName="Name0" presStyleCnt="0">
        <dgm:presLayoutVars>
          <dgm:chMax val="7"/>
          <dgm:dir/>
          <dgm:animLvl val="lvl"/>
          <dgm:resizeHandles val="exact"/>
        </dgm:presLayoutVars>
      </dgm:prSet>
      <dgm:spPr/>
    </dgm:pt>
    <dgm:pt modelId="{20A84F01-6F71-4F4D-A956-4EC9C00EF05B}" type="pres">
      <dgm:prSet presAssocID="{FC6A5655-18AE-449C-885E-D7ECDCE9CF3D}" presName="circle1" presStyleLbl="node1" presStyleIdx="0" presStyleCnt="1"/>
      <dgm:spPr/>
    </dgm:pt>
    <dgm:pt modelId="{F5AF2A86-202F-4DE4-9494-B3F2A15C1D3D}" type="pres">
      <dgm:prSet presAssocID="{FC6A5655-18AE-449C-885E-D7ECDCE9CF3D}" presName="space" presStyleCnt="0"/>
      <dgm:spPr/>
    </dgm:pt>
    <dgm:pt modelId="{5A5901F1-2969-4B7E-9A7F-8EFDA77C8B38}" type="pres">
      <dgm:prSet presAssocID="{FC6A5655-18AE-449C-885E-D7ECDCE9CF3D}" presName="rect1" presStyleLbl="alignAcc1" presStyleIdx="0" presStyleCnt="1" custLinFactNeighborX="220"/>
      <dgm:spPr/>
    </dgm:pt>
    <dgm:pt modelId="{2324AD77-65AD-44F4-9AAC-59421D31FA68}" type="pres">
      <dgm:prSet presAssocID="{FC6A5655-18AE-449C-885E-D7ECDCE9CF3D}" presName="rect1ParTxNoCh" presStyleLbl="alignAcc1" presStyleIdx="0" presStyleCnt="1">
        <dgm:presLayoutVars>
          <dgm:chMax val="1"/>
          <dgm:bulletEnabled val="1"/>
        </dgm:presLayoutVars>
      </dgm:prSet>
      <dgm:spPr/>
    </dgm:pt>
  </dgm:ptLst>
  <dgm:cxnLst>
    <dgm:cxn modelId="{53D87959-0536-4ADD-A183-74B9DEA1DC9B}" type="presOf" srcId="{C40AE457-D667-4A17-AC5D-A40D498790CF}" destId="{75AE1607-F3A8-4526-8BEC-F941CEBFF59E}" srcOrd="0" destOrd="0" presId="urn:microsoft.com/office/officeart/2005/8/layout/target3"/>
    <dgm:cxn modelId="{AAE84487-E0E9-4826-BF09-7E6D69858EE4}" srcId="{C40AE457-D667-4A17-AC5D-A40D498790CF}" destId="{FC6A5655-18AE-449C-885E-D7ECDCE9CF3D}" srcOrd="0" destOrd="0" parTransId="{9F1D30F3-1573-467C-A2C9-5EA56FB964DD}" sibTransId="{9229F442-2ECB-42E6-8E1A-17BA10ABB1D3}"/>
    <dgm:cxn modelId="{16B40BA6-EDA8-4E5B-A127-D4F4F3CAF127}" type="presOf" srcId="{FC6A5655-18AE-449C-885E-D7ECDCE9CF3D}" destId="{2324AD77-65AD-44F4-9AAC-59421D31FA68}" srcOrd="1" destOrd="0" presId="urn:microsoft.com/office/officeart/2005/8/layout/target3"/>
    <dgm:cxn modelId="{602D94C0-AD5D-45A8-B7B9-28346B84D093}" type="presOf" srcId="{FC6A5655-18AE-449C-885E-D7ECDCE9CF3D}" destId="{5A5901F1-2969-4B7E-9A7F-8EFDA77C8B38}" srcOrd="0" destOrd="0" presId="urn:microsoft.com/office/officeart/2005/8/layout/target3"/>
    <dgm:cxn modelId="{4EA86990-1154-4447-BA12-ACC417113FD5}" type="presParOf" srcId="{75AE1607-F3A8-4526-8BEC-F941CEBFF59E}" destId="{20A84F01-6F71-4F4D-A956-4EC9C00EF05B}" srcOrd="0" destOrd="0" presId="urn:microsoft.com/office/officeart/2005/8/layout/target3"/>
    <dgm:cxn modelId="{30AA3B6E-4503-4ADB-B755-407AAD844CD9}" type="presParOf" srcId="{75AE1607-F3A8-4526-8BEC-F941CEBFF59E}" destId="{F5AF2A86-202F-4DE4-9494-B3F2A15C1D3D}" srcOrd="1" destOrd="0" presId="urn:microsoft.com/office/officeart/2005/8/layout/target3"/>
    <dgm:cxn modelId="{8B8A1F04-364B-42B4-8C95-ECA900B3E9F9}" type="presParOf" srcId="{75AE1607-F3A8-4526-8BEC-F941CEBFF59E}" destId="{5A5901F1-2969-4B7E-9A7F-8EFDA77C8B38}" srcOrd="2" destOrd="0" presId="urn:microsoft.com/office/officeart/2005/8/layout/target3"/>
    <dgm:cxn modelId="{A4C4F6D2-33DB-4890-B498-E57B5E14D8BC}" type="presParOf" srcId="{75AE1607-F3A8-4526-8BEC-F941CEBFF59E}" destId="{2324AD77-65AD-44F4-9AAC-59421D31FA6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64974F-FC96-40ED-8825-1744AA3BB01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06C3D443-3D46-435E-8F08-E4F2316EE65A}">
      <dgm:prSet custT="1"/>
      <dgm:spPr/>
      <dgm:t>
        <a:bodyPr/>
        <a:lstStyle/>
        <a:p>
          <a:r>
            <a:rPr lang="ka-GE" sz="2000" b="1" i="1" dirty="0">
              <a:solidFill>
                <a:schemeClr val="accent5">
                  <a:lumMod val="50000"/>
                </a:schemeClr>
              </a:solidFill>
            </a:rPr>
            <a:t>ყველა</a:t>
          </a:r>
          <a:r>
            <a:rPr lang="ka-GE" sz="2000" b="1" i="1" dirty="0">
              <a:solidFill>
                <a:srgbClr val="0070C0"/>
              </a:solidFill>
            </a:rPr>
            <a:t> </a:t>
          </a:r>
          <a:r>
            <a:rPr lang="ka-GE" sz="2000" b="1" i="1" dirty="0">
              <a:solidFill>
                <a:schemeClr val="accent5">
                  <a:lumMod val="50000"/>
                </a:schemeClr>
              </a:solidFill>
            </a:rPr>
            <a:t>ეს კვლევა ძალიან რეალური და იმედისმომცემია, თუმცა კვლევების დასრულებას რა თქმა უნდა სჭირდება დრო, და ამასთანავე ეს იქნება საკმაოდ ძვირიანი პროცედურა.</a:t>
          </a:r>
          <a:endParaRPr lang="ru-RU" sz="2000" i="1" dirty="0">
            <a:solidFill>
              <a:schemeClr val="accent5">
                <a:lumMod val="50000"/>
              </a:schemeClr>
            </a:solidFill>
          </a:endParaRPr>
        </a:p>
      </dgm:t>
    </dgm:pt>
    <dgm:pt modelId="{4660D617-D213-4C8B-B072-408DA8051248}" type="parTrans" cxnId="{445A8A1B-3903-4A75-984A-75EEE96AACC2}">
      <dgm:prSet/>
      <dgm:spPr/>
      <dgm:t>
        <a:bodyPr/>
        <a:lstStyle/>
        <a:p>
          <a:endParaRPr lang="ru-RU"/>
        </a:p>
      </dgm:t>
    </dgm:pt>
    <dgm:pt modelId="{EF7375DA-DCFA-4EAC-81E4-B1FF027AD9F5}" type="sibTrans" cxnId="{445A8A1B-3903-4A75-984A-75EEE96AACC2}">
      <dgm:prSet/>
      <dgm:spPr/>
      <dgm:t>
        <a:bodyPr/>
        <a:lstStyle/>
        <a:p>
          <a:endParaRPr lang="ru-RU"/>
        </a:p>
      </dgm:t>
    </dgm:pt>
    <dgm:pt modelId="{4808E8AF-3E69-4647-BE4E-0C811EEF2DED}" type="pres">
      <dgm:prSet presAssocID="{CC64974F-FC96-40ED-8825-1744AA3BB010}" presName="Name0" presStyleCnt="0">
        <dgm:presLayoutVars>
          <dgm:chMax val="7"/>
          <dgm:dir/>
          <dgm:animLvl val="lvl"/>
          <dgm:resizeHandles val="exact"/>
        </dgm:presLayoutVars>
      </dgm:prSet>
      <dgm:spPr/>
    </dgm:pt>
    <dgm:pt modelId="{7E148897-09D1-4EC0-A02E-E0EB42EF2577}" type="pres">
      <dgm:prSet presAssocID="{06C3D443-3D46-435E-8F08-E4F2316EE65A}" presName="circle1" presStyleLbl="node1" presStyleIdx="0" presStyleCnt="1"/>
      <dgm:spPr/>
    </dgm:pt>
    <dgm:pt modelId="{7FE82FAE-6349-4F66-ADD1-DBE3C50C53D0}" type="pres">
      <dgm:prSet presAssocID="{06C3D443-3D46-435E-8F08-E4F2316EE65A}" presName="space" presStyleCnt="0"/>
      <dgm:spPr/>
    </dgm:pt>
    <dgm:pt modelId="{75ADAF3A-5949-4379-B670-2598C104DC11}" type="pres">
      <dgm:prSet presAssocID="{06C3D443-3D46-435E-8F08-E4F2316EE65A}" presName="rect1" presStyleLbl="alignAcc1" presStyleIdx="0" presStyleCnt="1" custLinFactNeighborX="501"/>
      <dgm:spPr/>
    </dgm:pt>
    <dgm:pt modelId="{9AE40069-157F-40A5-A61A-DE7FDAA866C0}" type="pres">
      <dgm:prSet presAssocID="{06C3D443-3D46-435E-8F08-E4F2316EE65A}" presName="rect1ParTxNoCh" presStyleLbl="alignAcc1" presStyleIdx="0" presStyleCnt="1">
        <dgm:presLayoutVars>
          <dgm:chMax val="1"/>
          <dgm:bulletEnabled val="1"/>
        </dgm:presLayoutVars>
      </dgm:prSet>
      <dgm:spPr/>
    </dgm:pt>
  </dgm:ptLst>
  <dgm:cxnLst>
    <dgm:cxn modelId="{26EA330B-F629-471D-B7D5-CE63026471D7}" type="presOf" srcId="{CC64974F-FC96-40ED-8825-1744AA3BB010}" destId="{4808E8AF-3E69-4647-BE4E-0C811EEF2DED}" srcOrd="0" destOrd="0" presId="urn:microsoft.com/office/officeart/2005/8/layout/target3"/>
    <dgm:cxn modelId="{445A8A1B-3903-4A75-984A-75EEE96AACC2}" srcId="{CC64974F-FC96-40ED-8825-1744AA3BB010}" destId="{06C3D443-3D46-435E-8F08-E4F2316EE65A}" srcOrd="0" destOrd="0" parTransId="{4660D617-D213-4C8B-B072-408DA8051248}" sibTransId="{EF7375DA-DCFA-4EAC-81E4-B1FF027AD9F5}"/>
    <dgm:cxn modelId="{AC796AB7-9A01-4BAF-BF86-82DB26DFEEAA}" type="presOf" srcId="{06C3D443-3D46-435E-8F08-E4F2316EE65A}" destId="{9AE40069-157F-40A5-A61A-DE7FDAA866C0}" srcOrd="1" destOrd="0" presId="urn:microsoft.com/office/officeart/2005/8/layout/target3"/>
    <dgm:cxn modelId="{D15DC6E0-EFC7-4700-8B23-887BECF813D2}" type="presOf" srcId="{06C3D443-3D46-435E-8F08-E4F2316EE65A}" destId="{75ADAF3A-5949-4379-B670-2598C104DC11}" srcOrd="0" destOrd="0" presId="urn:microsoft.com/office/officeart/2005/8/layout/target3"/>
    <dgm:cxn modelId="{11A42B63-CD15-45D9-BD76-A8A580DB935E}" type="presParOf" srcId="{4808E8AF-3E69-4647-BE4E-0C811EEF2DED}" destId="{7E148897-09D1-4EC0-A02E-E0EB42EF2577}" srcOrd="0" destOrd="0" presId="urn:microsoft.com/office/officeart/2005/8/layout/target3"/>
    <dgm:cxn modelId="{3C195F81-8949-43BC-9521-75C552FC14CD}" type="presParOf" srcId="{4808E8AF-3E69-4647-BE4E-0C811EEF2DED}" destId="{7FE82FAE-6349-4F66-ADD1-DBE3C50C53D0}" srcOrd="1" destOrd="0" presId="urn:microsoft.com/office/officeart/2005/8/layout/target3"/>
    <dgm:cxn modelId="{93A4507A-8835-439F-B400-FF35DEA5485F}" type="presParOf" srcId="{4808E8AF-3E69-4647-BE4E-0C811EEF2DED}" destId="{75ADAF3A-5949-4379-B670-2598C104DC11}" srcOrd="2" destOrd="0" presId="urn:microsoft.com/office/officeart/2005/8/layout/target3"/>
    <dgm:cxn modelId="{ECB2FCB9-AD37-47D8-902D-1F8FCB877571}" type="presParOf" srcId="{4808E8AF-3E69-4647-BE4E-0C811EEF2DED}" destId="{9AE40069-157F-40A5-A61A-DE7FDAA866C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17768-A750-4422-A2A8-79C32A945FB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143823A1-E2FA-4996-839B-6D340E163423}">
      <dgm:prSet custT="1"/>
      <dgm:spPr/>
      <dgm:t>
        <a:bodyPr/>
        <a:lstStyle/>
        <a:p>
          <a:r>
            <a:rPr lang="ka-GE" sz="3200" b="1" i="1" dirty="0">
              <a:solidFill>
                <a:schemeClr val="accent5">
                  <a:lumMod val="50000"/>
                </a:schemeClr>
              </a:solidFill>
            </a:rPr>
            <a:t>მომავლის პერსპექტივები</a:t>
          </a:r>
          <a:endParaRPr lang="ru-RU" sz="3200" i="1" dirty="0">
            <a:solidFill>
              <a:schemeClr val="accent5">
                <a:lumMod val="50000"/>
              </a:schemeClr>
            </a:solidFill>
          </a:endParaRPr>
        </a:p>
      </dgm:t>
    </dgm:pt>
    <dgm:pt modelId="{FA0D4174-6072-4475-A7A0-C7A06A345A75}" type="parTrans" cxnId="{AD4E3F09-40B3-46C6-AD13-1FA07CF5DE3E}">
      <dgm:prSet/>
      <dgm:spPr/>
      <dgm:t>
        <a:bodyPr/>
        <a:lstStyle/>
        <a:p>
          <a:endParaRPr lang="ru-RU"/>
        </a:p>
      </dgm:t>
    </dgm:pt>
    <dgm:pt modelId="{8F123228-00BC-4572-AD01-16E8D6653B18}" type="sibTrans" cxnId="{AD4E3F09-40B3-46C6-AD13-1FA07CF5DE3E}">
      <dgm:prSet/>
      <dgm:spPr/>
      <dgm:t>
        <a:bodyPr/>
        <a:lstStyle/>
        <a:p>
          <a:endParaRPr lang="ru-RU"/>
        </a:p>
      </dgm:t>
    </dgm:pt>
    <dgm:pt modelId="{3E3EF5A9-565B-492E-B443-01F6046A706E}" type="pres">
      <dgm:prSet presAssocID="{34517768-A750-4422-A2A8-79C32A945FBA}" presName="Name0" presStyleCnt="0">
        <dgm:presLayoutVars>
          <dgm:chMax val="7"/>
          <dgm:dir/>
          <dgm:animLvl val="lvl"/>
          <dgm:resizeHandles val="exact"/>
        </dgm:presLayoutVars>
      </dgm:prSet>
      <dgm:spPr/>
    </dgm:pt>
    <dgm:pt modelId="{D08B27E1-E058-4593-ABB0-CC0B1E32F526}" type="pres">
      <dgm:prSet presAssocID="{143823A1-E2FA-4996-839B-6D340E163423}" presName="circle1" presStyleLbl="node1" presStyleIdx="0" presStyleCnt="1"/>
      <dgm:spPr/>
    </dgm:pt>
    <dgm:pt modelId="{478DEF00-CCAD-40ED-8D8F-5CEFFD1B688F}" type="pres">
      <dgm:prSet presAssocID="{143823A1-E2FA-4996-839B-6D340E163423}" presName="space" presStyleCnt="0"/>
      <dgm:spPr/>
    </dgm:pt>
    <dgm:pt modelId="{5924B6B6-BE8A-4F20-B845-67DCAE7087DA}" type="pres">
      <dgm:prSet presAssocID="{143823A1-E2FA-4996-839B-6D340E163423}" presName="rect1" presStyleLbl="alignAcc1" presStyleIdx="0" presStyleCnt="1" custLinFactNeighborX="1256"/>
      <dgm:spPr/>
    </dgm:pt>
    <dgm:pt modelId="{4B4B46D6-D715-424F-B16A-962E4DA4A8CE}" type="pres">
      <dgm:prSet presAssocID="{143823A1-E2FA-4996-839B-6D340E163423}" presName="rect1ParTxNoCh" presStyleLbl="alignAcc1" presStyleIdx="0" presStyleCnt="1">
        <dgm:presLayoutVars>
          <dgm:chMax val="1"/>
          <dgm:bulletEnabled val="1"/>
        </dgm:presLayoutVars>
      </dgm:prSet>
      <dgm:spPr/>
    </dgm:pt>
  </dgm:ptLst>
  <dgm:cxnLst>
    <dgm:cxn modelId="{AD4E3F09-40B3-46C6-AD13-1FA07CF5DE3E}" srcId="{34517768-A750-4422-A2A8-79C32A945FBA}" destId="{143823A1-E2FA-4996-839B-6D340E163423}" srcOrd="0" destOrd="0" parTransId="{FA0D4174-6072-4475-A7A0-C7A06A345A75}" sibTransId="{8F123228-00BC-4572-AD01-16E8D6653B18}"/>
    <dgm:cxn modelId="{F4AEC312-EC06-4F30-9D91-88579D8339FC}" type="presOf" srcId="{143823A1-E2FA-4996-839B-6D340E163423}" destId="{4B4B46D6-D715-424F-B16A-962E4DA4A8CE}" srcOrd="1" destOrd="0" presId="urn:microsoft.com/office/officeart/2005/8/layout/target3"/>
    <dgm:cxn modelId="{C6D8758D-5758-4F8A-B793-18BA3D220B00}" type="presOf" srcId="{34517768-A750-4422-A2A8-79C32A945FBA}" destId="{3E3EF5A9-565B-492E-B443-01F6046A706E}" srcOrd="0" destOrd="0" presId="urn:microsoft.com/office/officeart/2005/8/layout/target3"/>
    <dgm:cxn modelId="{EC153794-2300-47DE-BB2A-10329B47552B}" type="presOf" srcId="{143823A1-E2FA-4996-839B-6D340E163423}" destId="{5924B6B6-BE8A-4F20-B845-67DCAE7087DA}" srcOrd="0" destOrd="0" presId="urn:microsoft.com/office/officeart/2005/8/layout/target3"/>
    <dgm:cxn modelId="{E45387EF-A7BE-4B9B-8B34-8CB734115D7E}" type="presParOf" srcId="{3E3EF5A9-565B-492E-B443-01F6046A706E}" destId="{D08B27E1-E058-4593-ABB0-CC0B1E32F526}" srcOrd="0" destOrd="0" presId="urn:microsoft.com/office/officeart/2005/8/layout/target3"/>
    <dgm:cxn modelId="{CB91C4E7-DD60-4032-B7D4-1F84B473EA0A}" type="presParOf" srcId="{3E3EF5A9-565B-492E-B443-01F6046A706E}" destId="{478DEF00-CCAD-40ED-8D8F-5CEFFD1B688F}" srcOrd="1" destOrd="0" presId="urn:microsoft.com/office/officeart/2005/8/layout/target3"/>
    <dgm:cxn modelId="{50147C08-0FED-4076-8F53-8CA90748D042}" type="presParOf" srcId="{3E3EF5A9-565B-492E-B443-01F6046A706E}" destId="{5924B6B6-BE8A-4F20-B845-67DCAE7087DA}" srcOrd="2" destOrd="0" presId="urn:microsoft.com/office/officeart/2005/8/layout/target3"/>
    <dgm:cxn modelId="{CAE6AC8F-9077-48B2-B939-1D02819981FC}" type="presParOf" srcId="{3E3EF5A9-565B-492E-B443-01F6046A706E}" destId="{4B4B46D6-D715-424F-B16A-962E4DA4A8CE}"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3124CF-FD1A-4A7B-8DB2-4781C21C334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FD80A2D-FA5F-49DA-9B29-631E4BECD2BB}">
      <dgm:prSet custT="1"/>
      <dgm:spPr/>
      <dgm:t>
        <a:bodyPr/>
        <a:lstStyle/>
        <a:p>
          <a:r>
            <a:rPr lang="ka-GE" sz="2000" b="1" i="1" dirty="0">
              <a:solidFill>
                <a:schemeClr val="accent5">
                  <a:lumMod val="50000"/>
                </a:schemeClr>
              </a:solidFill>
            </a:rPr>
            <a:t> </a:t>
          </a:r>
          <a:r>
            <a:rPr lang="ka-GE" sz="2400" b="1" i="1" dirty="0">
              <a:solidFill>
                <a:srgbClr val="C00000"/>
              </a:solidFill>
            </a:rPr>
            <a:t>იმუნოთერაპია</a:t>
          </a:r>
          <a:endParaRPr lang="ru-RU" sz="2400" i="1" dirty="0">
            <a:solidFill>
              <a:srgbClr val="C00000"/>
            </a:solidFill>
          </a:endParaRPr>
        </a:p>
      </dgm:t>
    </dgm:pt>
    <dgm:pt modelId="{5C534F75-F9BA-4287-8258-DDF60765C058}" type="parTrans" cxnId="{ED153325-66D4-43B0-A3D9-AA6E103F14FE}">
      <dgm:prSet/>
      <dgm:spPr/>
      <dgm:t>
        <a:bodyPr/>
        <a:lstStyle/>
        <a:p>
          <a:endParaRPr lang="ru-RU"/>
        </a:p>
      </dgm:t>
    </dgm:pt>
    <dgm:pt modelId="{CC96B2EF-DEB4-433B-ABDF-697589423FB7}" type="sibTrans" cxnId="{ED153325-66D4-43B0-A3D9-AA6E103F14FE}">
      <dgm:prSet/>
      <dgm:spPr/>
      <dgm:t>
        <a:bodyPr/>
        <a:lstStyle/>
        <a:p>
          <a:endParaRPr lang="ru-RU"/>
        </a:p>
      </dgm:t>
    </dgm:pt>
    <dgm:pt modelId="{2C1EB4CA-19B4-47F2-A0A5-79A31F6F2455}">
      <dgm:prSet/>
      <dgm:spPr/>
      <dgm:t>
        <a:bodyPr/>
        <a:lstStyle/>
        <a:p>
          <a:r>
            <a:rPr lang="ka-GE" b="1" i="1" dirty="0">
              <a:solidFill>
                <a:schemeClr val="accent5">
                  <a:lumMod val="50000"/>
                </a:schemeClr>
              </a:solidFill>
            </a:rPr>
            <a:t>დიაბეტის დროს, როგორც ვიცით, ინსულინის წარმომქმნელ უჯრედებს ორგანიზმის იმუნური სისტემა ებრძვის და ანადგურებს</a:t>
          </a:r>
          <a:r>
            <a:rPr lang="ru-RU" b="1" i="1" dirty="0">
              <a:solidFill>
                <a:schemeClr val="accent5">
                  <a:lumMod val="50000"/>
                </a:schemeClr>
              </a:solidFill>
            </a:rPr>
            <a:t>.</a:t>
          </a:r>
        </a:p>
        <a:p>
          <a:r>
            <a:rPr lang="ka-GE" b="1" i="1" dirty="0">
              <a:solidFill>
                <a:schemeClr val="accent5">
                  <a:lumMod val="50000"/>
                </a:schemeClr>
              </a:solidFill>
            </a:rPr>
            <a:t> ამ პროცესის შეჩერება კი უჯრედების შენარჩუნებას და შესაბამისად დაავადების პროგრესირების შეჩერებას გამოიწვევს</a:t>
          </a:r>
          <a:r>
            <a:rPr lang="ka-GE" b="1" dirty="0"/>
            <a:t>.</a:t>
          </a:r>
          <a:endParaRPr lang="ru-RU" dirty="0"/>
        </a:p>
      </dgm:t>
    </dgm:pt>
    <dgm:pt modelId="{58A32A50-C871-4D52-981E-C9F50507DABC}" type="parTrans" cxnId="{A3428BC9-930C-44F0-B719-6593DB00320C}">
      <dgm:prSet/>
      <dgm:spPr/>
      <dgm:t>
        <a:bodyPr/>
        <a:lstStyle/>
        <a:p>
          <a:endParaRPr lang="ru-RU"/>
        </a:p>
      </dgm:t>
    </dgm:pt>
    <dgm:pt modelId="{D7AE0CB9-BFAA-45CB-9E2C-11A41A4057C0}" type="sibTrans" cxnId="{A3428BC9-930C-44F0-B719-6593DB00320C}">
      <dgm:prSet/>
      <dgm:spPr/>
      <dgm:t>
        <a:bodyPr/>
        <a:lstStyle/>
        <a:p>
          <a:endParaRPr lang="ru-RU"/>
        </a:p>
      </dgm:t>
    </dgm:pt>
    <dgm:pt modelId="{C3A2C1DD-195A-4A48-916D-EAC858AFEE4F}" type="pres">
      <dgm:prSet presAssocID="{413124CF-FD1A-4A7B-8DB2-4781C21C3341}" presName="Name0" presStyleCnt="0">
        <dgm:presLayoutVars>
          <dgm:chMax val="7"/>
          <dgm:dir/>
          <dgm:animLvl val="lvl"/>
          <dgm:resizeHandles val="exact"/>
        </dgm:presLayoutVars>
      </dgm:prSet>
      <dgm:spPr/>
    </dgm:pt>
    <dgm:pt modelId="{BC348390-16D1-419B-BA92-C437EDC5B5C9}" type="pres">
      <dgm:prSet presAssocID="{4FD80A2D-FA5F-49DA-9B29-631E4BECD2BB}" presName="circle1" presStyleLbl="node1" presStyleIdx="0" presStyleCnt="2"/>
      <dgm:spPr/>
    </dgm:pt>
    <dgm:pt modelId="{499E9B48-97EF-401C-ABC4-31F30CEC7A3A}" type="pres">
      <dgm:prSet presAssocID="{4FD80A2D-FA5F-49DA-9B29-631E4BECD2BB}" presName="space" presStyleCnt="0"/>
      <dgm:spPr/>
    </dgm:pt>
    <dgm:pt modelId="{6871326C-3C83-4F8E-8B29-1B0145B70574}" type="pres">
      <dgm:prSet presAssocID="{4FD80A2D-FA5F-49DA-9B29-631E4BECD2BB}" presName="rect1" presStyleLbl="alignAcc1" presStyleIdx="0" presStyleCnt="2" custLinFactNeighborY="-758"/>
      <dgm:spPr/>
    </dgm:pt>
    <dgm:pt modelId="{A058CE65-F453-4C5A-BBFE-AC925CE3E090}" type="pres">
      <dgm:prSet presAssocID="{2C1EB4CA-19B4-47F2-A0A5-79A31F6F2455}" presName="vertSpace2" presStyleLbl="node1" presStyleIdx="0" presStyleCnt="2"/>
      <dgm:spPr/>
    </dgm:pt>
    <dgm:pt modelId="{DE7C701D-DCC8-4CA6-AC3D-1014D915753D}" type="pres">
      <dgm:prSet presAssocID="{2C1EB4CA-19B4-47F2-A0A5-79A31F6F2455}" presName="circle2" presStyleLbl="node1" presStyleIdx="1" presStyleCnt="2"/>
      <dgm:spPr/>
    </dgm:pt>
    <dgm:pt modelId="{8653E3B1-2D2A-4600-8459-1CC51F8336B7}" type="pres">
      <dgm:prSet presAssocID="{2C1EB4CA-19B4-47F2-A0A5-79A31F6F2455}" presName="rect2" presStyleLbl="alignAcc1" presStyleIdx="1" presStyleCnt="2"/>
      <dgm:spPr/>
    </dgm:pt>
    <dgm:pt modelId="{1C8E4FE3-FF2F-4B8B-B82D-D99415E4C8EE}" type="pres">
      <dgm:prSet presAssocID="{4FD80A2D-FA5F-49DA-9B29-631E4BECD2BB}" presName="rect1ParTxNoCh" presStyleLbl="alignAcc1" presStyleIdx="1" presStyleCnt="2">
        <dgm:presLayoutVars>
          <dgm:chMax val="1"/>
          <dgm:bulletEnabled val="1"/>
        </dgm:presLayoutVars>
      </dgm:prSet>
      <dgm:spPr/>
    </dgm:pt>
    <dgm:pt modelId="{2C6C5CAB-F524-4D27-A88A-1DAEC8C16127}" type="pres">
      <dgm:prSet presAssocID="{2C1EB4CA-19B4-47F2-A0A5-79A31F6F2455}" presName="rect2ParTxNoCh" presStyleLbl="alignAcc1" presStyleIdx="1" presStyleCnt="2">
        <dgm:presLayoutVars>
          <dgm:chMax val="1"/>
          <dgm:bulletEnabled val="1"/>
        </dgm:presLayoutVars>
      </dgm:prSet>
      <dgm:spPr/>
    </dgm:pt>
  </dgm:ptLst>
  <dgm:cxnLst>
    <dgm:cxn modelId="{ED153325-66D4-43B0-A3D9-AA6E103F14FE}" srcId="{413124CF-FD1A-4A7B-8DB2-4781C21C3341}" destId="{4FD80A2D-FA5F-49DA-9B29-631E4BECD2BB}" srcOrd="0" destOrd="0" parTransId="{5C534F75-F9BA-4287-8258-DDF60765C058}" sibTransId="{CC96B2EF-DEB4-433B-ABDF-697589423FB7}"/>
    <dgm:cxn modelId="{93363591-970C-4699-A40E-BE2345B9D2B0}" type="presOf" srcId="{4FD80A2D-FA5F-49DA-9B29-631E4BECD2BB}" destId="{6871326C-3C83-4F8E-8B29-1B0145B70574}" srcOrd="0" destOrd="0" presId="urn:microsoft.com/office/officeart/2005/8/layout/target3"/>
    <dgm:cxn modelId="{7FC807A6-EFB7-4081-B888-76BD349E4A1E}" type="presOf" srcId="{2C1EB4CA-19B4-47F2-A0A5-79A31F6F2455}" destId="{8653E3B1-2D2A-4600-8459-1CC51F8336B7}" srcOrd="0" destOrd="0" presId="urn:microsoft.com/office/officeart/2005/8/layout/target3"/>
    <dgm:cxn modelId="{572279AC-2A5D-41F8-B689-413E34AE6D26}" type="presOf" srcId="{4FD80A2D-FA5F-49DA-9B29-631E4BECD2BB}" destId="{1C8E4FE3-FF2F-4B8B-B82D-D99415E4C8EE}" srcOrd="1" destOrd="0" presId="urn:microsoft.com/office/officeart/2005/8/layout/target3"/>
    <dgm:cxn modelId="{779FA5B2-0DE5-4B57-B9B1-A20086FE3290}" type="presOf" srcId="{2C1EB4CA-19B4-47F2-A0A5-79A31F6F2455}" destId="{2C6C5CAB-F524-4D27-A88A-1DAEC8C16127}" srcOrd="1" destOrd="0" presId="urn:microsoft.com/office/officeart/2005/8/layout/target3"/>
    <dgm:cxn modelId="{A3428BC9-930C-44F0-B719-6593DB00320C}" srcId="{413124CF-FD1A-4A7B-8DB2-4781C21C3341}" destId="{2C1EB4CA-19B4-47F2-A0A5-79A31F6F2455}" srcOrd="1" destOrd="0" parTransId="{58A32A50-C871-4D52-981E-C9F50507DABC}" sibTransId="{D7AE0CB9-BFAA-45CB-9E2C-11A41A4057C0}"/>
    <dgm:cxn modelId="{2CC9A9F2-2431-4772-A162-82B9D3715FEB}" type="presOf" srcId="{413124CF-FD1A-4A7B-8DB2-4781C21C3341}" destId="{C3A2C1DD-195A-4A48-916D-EAC858AFEE4F}" srcOrd="0" destOrd="0" presId="urn:microsoft.com/office/officeart/2005/8/layout/target3"/>
    <dgm:cxn modelId="{0A9F5D19-382A-4217-9712-89C1F6047BF7}" type="presParOf" srcId="{C3A2C1DD-195A-4A48-916D-EAC858AFEE4F}" destId="{BC348390-16D1-419B-BA92-C437EDC5B5C9}" srcOrd="0" destOrd="0" presId="urn:microsoft.com/office/officeart/2005/8/layout/target3"/>
    <dgm:cxn modelId="{8A226F27-7B3E-42BA-A11C-17DC08AF3AFB}" type="presParOf" srcId="{C3A2C1DD-195A-4A48-916D-EAC858AFEE4F}" destId="{499E9B48-97EF-401C-ABC4-31F30CEC7A3A}" srcOrd="1" destOrd="0" presId="urn:microsoft.com/office/officeart/2005/8/layout/target3"/>
    <dgm:cxn modelId="{8A630AD2-9255-4A93-AFDE-507A4C56D74E}" type="presParOf" srcId="{C3A2C1DD-195A-4A48-916D-EAC858AFEE4F}" destId="{6871326C-3C83-4F8E-8B29-1B0145B70574}" srcOrd="2" destOrd="0" presId="urn:microsoft.com/office/officeart/2005/8/layout/target3"/>
    <dgm:cxn modelId="{67CA2198-F62A-4EF3-AB11-2285934FE971}" type="presParOf" srcId="{C3A2C1DD-195A-4A48-916D-EAC858AFEE4F}" destId="{A058CE65-F453-4C5A-BBFE-AC925CE3E090}" srcOrd="3" destOrd="0" presId="urn:microsoft.com/office/officeart/2005/8/layout/target3"/>
    <dgm:cxn modelId="{71312B2C-A40E-460C-89FF-3110DF9E3AB2}" type="presParOf" srcId="{C3A2C1DD-195A-4A48-916D-EAC858AFEE4F}" destId="{DE7C701D-DCC8-4CA6-AC3D-1014D915753D}" srcOrd="4" destOrd="0" presId="urn:microsoft.com/office/officeart/2005/8/layout/target3"/>
    <dgm:cxn modelId="{E39CD3C3-7187-42EB-BAB6-D7988D279ACF}" type="presParOf" srcId="{C3A2C1DD-195A-4A48-916D-EAC858AFEE4F}" destId="{8653E3B1-2D2A-4600-8459-1CC51F8336B7}" srcOrd="5" destOrd="0" presId="urn:microsoft.com/office/officeart/2005/8/layout/target3"/>
    <dgm:cxn modelId="{204C8300-BA6B-41B2-92A9-A97AC5495F03}" type="presParOf" srcId="{C3A2C1DD-195A-4A48-916D-EAC858AFEE4F}" destId="{1C8E4FE3-FF2F-4B8B-B82D-D99415E4C8EE}" srcOrd="6" destOrd="0" presId="urn:microsoft.com/office/officeart/2005/8/layout/target3"/>
    <dgm:cxn modelId="{A97F8F70-F2D0-4AA9-8708-57EF8D671AAA}" type="presParOf" srcId="{C3A2C1DD-195A-4A48-916D-EAC858AFEE4F}" destId="{2C6C5CAB-F524-4D27-A88A-1DAEC8C1612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6020FAA-99C4-4FFA-8A02-0D8B573F107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8D2B23D-2073-42F8-A2FC-B3DC0738730E}">
      <dgm:prSet/>
      <dgm:spPr/>
      <dgm:t>
        <a:bodyPr/>
        <a:lstStyle/>
        <a:p>
          <a:r>
            <a:rPr lang="ka-GE" b="1" i="1" dirty="0">
              <a:solidFill>
                <a:schemeClr val="accent5">
                  <a:lumMod val="50000"/>
                </a:schemeClr>
              </a:solidFill>
            </a:rPr>
            <a:t>ზემოთაღნიშნულ  მექანიზმზე დაყრდნობით,  ბელგიური კომპანია </a:t>
          </a:r>
          <a:r>
            <a:rPr lang="ka-GE" b="1" i="1" dirty="0">
              <a:solidFill>
                <a:srgbClr val="C00000"/>
              </a:solidFill>
            </a:rPr>
            <a:t>Imcyse </a:t>
          </a:r>
          <a:r>
            <a:rPr lang="ka-GE" b="1" i="1" dirty="0">
              <a:solidFill>
                <a:schemeClr val="accent5">
                  <a:lumMod val="50000"/>
                </a:schemeClr>
              </a:solidFill>
            </a:rPr>
            <a:t>ატარებს სპეციალურ კვლევას, რომელიც გულისხმობს იმუნოთერაპიას, შერჩევითად ბეტა უჯრედების დამაზიანებელი უჯრედების განადგურებას.</a:t>
          </a:r>
          <a:endParaRPr lang="ru-RU" i="1" dirty="0">
            <a:solidFill>
              <a:schemeClr val="accent5">
                <a:lumMod val="50000"/>
              </a:schemeClr>
            </a:solidFill>
          </a:endParaRPr>
        </a:p>
      </dgm:t>
    </dgm:pt>
    <dgm:pt modelId="{B3151712-836A-4CD9-9D7A-AED16A3A3B5B}" type="parTrans" cxnId="{25FE32D1-DD79-4A9D-AF56-11504BE1BBFE}">
      <dgm:prSet/>
      <dgm:spPr/>
      <dgm:t>
        <a:bodyPr/>
        <a:lstStyle/>
        <a:p>
          <a:endParaRPr lang="ru-RU"/>
        </a:p>
      </dgm:t>
    </dgm:pt>
    <dgm:pt modelId="{366D35D5-8CCB-4992-AB29-F4AB6935C0B4}" type="sibTrans" cxnId="{25FE32D1-DD79-4A9D-AF56-11504BE1BBFE}">
      <dgm:prSet/>
      <dgm:spPr/>
      <dgm:t>
        <a:bodyPr/>
        <a:lstStyle/>
        <a:p>
          <a:endParaRPr lang="ru-RU"/>
        </a:p>
      </dgm:t>
    </dgm:pt>
    <dgm:pt modelId="{EB772EB7-FF3D-487F-A41D-15253B1ABA91}">
      <dgm:prSet/>
      <dgm:spPr/>
      <dgm:t>
        <a:bodyPr/>
        <a:lstStyle/>
        <a:p>
          <a:r>
            <a:rPr lang="ka-GE" b="1" i="1" dirty="0">
              <a:solidFill>
                <a:schemeClr val="accent5">
                  <a:lumMod val="50000"/>
                </a:schemeClr>
              </a:solidFill>
            </a:rPr>
            <a:t>შედეგად  აუტოიმუნური პროცესის შეჩერების შემთხვევაში ახალგამოვლენილი დიაბეტის დროს დარჩენილი უჯრედების 10% აგრძელებს ფუნქციონირებას და ნახშირწყლოვანი ცვლის კომპენსირებას.</a:t>
          </a:r>
          <a:endParaRPr lang="ru-RU" i="1" dirty="0">
            <a:solidFill>
              <a:schemeClr val="accent5">
                <a:lumMod val="50000"/>
              </a:schemeClr>
            </a:solidFill>
          </a:endParaRPr>
        </a:p>
      </dgm:t>
    </dgm:pt>
    <dgm:pt modelId="{8E05B72E-6731-4A34-A6AD-D773CF4AB374}" type="parTrans" cxnId="{731CC734-4C86-4C27-9B94-0A22A7151CB0}">
      <dgm:prSet/>
      <dgm:spPr/>
      <dgm:t>
        <a:bodyPr/>
        <a:lstStyle/>
        <a:p>
          <a:endParaRPr lang="ru-RU"/>
        </a:p>
      </dgm:t>
    </dgm:pt>
    <dgm:pt modelId="{CCBB2ACD-8F02-4530-BACD-835522A98AB2}" type="sibTrans" cxnId="{731CC734-4C86-4C27-9B94-0A22A7151CB0}">
      <dgm:prSet/>
      <dgm:spPr/>
      <dgm:t>
        <a:bodyPr/>
        <a:lstStyle/>
        <a:p>
          <a:endParaRPr lang="ru-RU"/>
        </a:p>
      </dgm:t>
    </dgm:pt>
    <dgm:pt modelId="{D549A789-307E-44B8-BE1A-E8081143AD84}" type="pres">
      <dgm:prSet presAssocID="{D6020FAA-99C4-4FFA-8A02-0D8B573F107A}" presName="Name0" presStyleCnt="0">
        <dgm:presLayoutVars>
          <dgm:chMax val="7"/>
          <dgm:dir/>
          <dgm:animLvl val="lvl"/>
          <dgm:resizeHandles val="exact"/>
        </dgm:presLayoutVars>
      </dgm:prSet>
      <dgm:spPr/>
    </dgm:pt>
    <dgm:pt modelId="{07D1E1F1-3E43-4F17-966F-4B49E2C10CC0}" type="pres">
      <dgm:prSet presAssocID="{B8D2B23D-2073-42F8-A2FC-B3DC0738730E}" presName="circle1" presStyleLbl="node1" presStyleIdx="0" presStyleCnt="2"/>
      <dgm:spPr/>
    </dgm:pt>
    <dgm:pt modelId="{E0321FC8-DA78-4A06-9530-9F2698EC1EB6}" type="pres">
      <dgm:prSet presAssocID="{B8D2B23D-2073-42F8-A2FC-B3DC0738730E}" presName="space" presStyleCnt="0"/>
      <dgm:spPr/>
    </dgm:pt>
    <dgm:pt modelId="{081BB8F8-F008-4E8A-A57D-15E4F566F511}" type="pres">
      <dgm:prSet presAssocID="{B8D2B23D-2073-42F8-A2FC-B3DC0738730E}" presName="rect1" presStyleLbl="alignAcc1" presStyleIdx="0" presStyleCnt="2"/>
      <dgm:spPr/>
    </dgm:pt>
    <dgm:pt modelId="{601342AF-D9C7-4AA3-AB59-CE97CA22656F}" type="pres">
      <dgm:prSet presAssocID="{EB772EB7-FF3D-487F-A41D-15253B1ABA91}" presName="vertSpace2" presStyleLbl="node1" presStyleIdx="0" presStyleCnt="2"/>
      <dgm:spPr/>
    </dgm:pt>
    <dgm:pt modelId="{FC092306-9F4A-4612-A739-597A33424976}" type="pres">
      <dgm:prSet presAssocID="{EB772EB7-FF3D-487F-A41D-15253B1ABA91}" presName="circle2" presStyleLbl="node1" presStyleIdx="1" presStyleCnt="2"/>
      <dgm:spPr/>
    </dgm:pt>
    <dgm:pt modelId="{8C967DDF-04CB-4BF2-94E1-498912DFE3DE}" type="pres">
      <dgm:prSet presAssocID="{EB772EB7-FF3D-487F-A41D-15253B1ABA91}" presName="rect2" presStyleLbl="alignAcc1" presStyleIdx="1" presStyleCnt="2"/>
      <dgm:spPr/>
    </dgm:pt>
    <dgm:pt modelId="{9BB283E9-F213-4EED-94A0-48875B017505}" type="pres">
      <dgm:prSet presAssocID="{B8D2B23D-2073-42F8-A2FC-B3DC0738730E}" presName="rect1ParTxNoCh" presStyleLbl="alignAcc1" presStyleIdx="1" presStyleCnt="2">
        <dgm:presLayoutVars>
          <dgm:chMax val="1"/>
          <dgm:bulletEnabled val="1"/>
        </dgm:presLayoutVars>
      </dgm:prSet>
      <dgm:spPr/>
    </dgm:pt>
    <dgm:pt modelId="{D047947D-47F1-481B-9BB9-D8C5C7630D9C}" type="pres">
      <dgm:prSet presAssocID="{EB772EB7-FF3D-487F-A41D-15253B1ABA91}" presName="rect2ParTxNoCh" presStyleLbl="alignAcc1" presStyleIdx="1" presStyleCnt="2">
        <dgm:presLayoutVars>
          <dgm:chMax val="1"/>
          <dgm:bulletEnabled val="1"/>
        </dgm:presLayoutVars>
      </dgm:prSet>
      <dgm:spPr/>
    </dgm:pt>
  </dgm:ptLst>
  <dgm:cxnLst>
    <dgm:cxn modelId="{731CC734-4C86-4C27-9B94-0A22A7151CB0}" srcId="{D6020FAA-99C4-4FFA-8A02-0D8B573F107A}" destId="{EB772EB7-FF3D-487F-A41D-15253B1ABA91}" srcOrd="1" destOrd="0" parTransId="{8E05B72E-6731-4A34-A6AD-D773CF4AB374}" sibTransId="{CCBB2ACD-8F02-4530-BACD-835522A98AB2}"/>
    <dgm:cxn modelId="{C5FC5142-7584-4C31-BCB5-E2C550C04EC6}" type="presOf" srcId="{B8D2B23D-2073-42F8-A2FC-B3DC0738730E}" destId="{9BB283E9-F213-4EED-94A0-48875B017505}" srcOrd="1" destOrd="0" presId="urn:microsoft.com/office/officeart/2005/8/layout/target3"/>
    <dgm:cxn modelId="{3CEC8159-1B63-4E00-A47C-F4A5ECF33404}" type="presOf" srcId="{EB772EB7-FF3D-487F-A41D-15253B1ABA91}" destId="{8C967DDF-04CB-4BF2-94E1-498912DFE3DE}" srcOrd="0" destOrd="0" presId="urn:microsoft.com/office/officeart/2005/8/layout/target3"/>
    <dgm:cxn modelId="{4DAA2D93-068B-4319-A563-64DA539D38DE}" type="presOf" srcId="{B8D2B23D-2073-42F8-A2FC-B3DC0738730E}" destId="{081BB8F8-F008-4E8A-A57D-15E4F566F511}" srcOrd="0" destOrd="0" presId="urn:microsoft.com/office/officeart/2005/8/layout/target3"/>
    <dgm:cxn modelId="{25FE32D1-DD79-4A9D-AF56-11504BE1BBFE}" srcId="{D6020FAA-99C4-4FFA-8A02-0D8B573F107A}" destId="{B8D2B23D-2073-42F8-A2FC-B3DC0738730E}" srcOrd="0" destOrd="0" parTransId="{B3151712-836A-4CD9-9D7A-AED16A3A3B5B}" sibTransId="{366D35D5-8CCB-4992-AB29-F4AB6935C0B4}"/>
    <dgm:cxn modelId="{D5DD05E3-3B5C-4DE7-93E1-4B37139380CF}" type="presOf" srcId="{D6020FAA-99C4-4FFA-8A02-0D8B573F107A}" destId="{D549A789-307E-44B8-BE1A-E8081143AD84}" srcOrd="0" destOrd="0" presId="urn:microsoft.com/office/officeart/2005/8/layout/target3"/>
    <dgm:cxn modelId="{475BE0F7-1D87-46C1-899C-EDFE55ACC18C}" type="presOf" srcId="{EB772EB7-FF3D-487F-A41D-15253B1ABA91}" destId="{D047947D-47F1-481B-9BB9-D8C5C7630D9C}" srcOrd="1" destOrd="0" presId="urn:microsoft.com/office/officeart/2005/8/layout/target3"/>
    <dgm:cxn modelId="{8697F865-9321-4485-9C4A-3568B25FED1A}" type="presParOf" srcId="{D549A789-307E-44B8-BE1A-E8081143AD84}" destId="{07D1E1F1-3E43-4F17-966F-4B49E2C10CC0}" srcOrd="0" destOrd="0" presId="urn:microsoft.com/office/officeart/2005/8/layout/target3"/>
    <dgm:cxn modelId="{92C77F30-09EA-4362-9D11-CC488BFEA5B2}" type="presParOf" srcId="{D549A789-307E-44B8-BE1A-E8081143AD84}" destId="{E0321FC8-DA78-4A06-9530-9F2698EC1EB6}" srcOrd="1" destOrd="0" presId="urn:microsoft.com/office/officeart/2005/8/layout/target3"/>
    <dgm:cxn modelId="{751480F0-ADA2-4CDA-9E49-CC388321FEE4}" type="presParOf" srcId="{D549A789-307E-44B8-BE1A-E8081143AD84}" destId="{081BB8F8-F008-4E8A-A57D-15E4F566F511}" srcOrd="2" destOrd="0" presId="urn:microsoft.com/office/officeart/2005/8/layout/target3"/>
    <dgm:cxn modelId="{A764623C-D64A-45A4-A369-7E4EE3F68331}" type="presParOf" srcId="{D549A789-307E-44B8-BE1A-E8081143AD84}" destId="{601342AF-D9C7-4AA3-AB59-CE97CA22656F}" srcOrd="3" destOrd="0" presId="urn:microsoft.com/office/officeart/2005/8/layout/target3"/>
    <dgm:cxn modelId="{C90667F9-C6E7-4AD8-B6C8-AE1712BB622C}" type="presParOf" srcId="{D549A789-307E-44B8-BE1A-E8081143AD84}" destId="{FC092306-9F4A-4612-A739-597A33424976}" srcOrd="4" destOrd="0" presId="urn:microsoft.com/office/officeart/2005/8/layout/target3"/>
    <dgm:cxn modelId="{83FD8B8B-F7C6-42E9-88AF-6EDC8F9E258B}" type="presParOf" srcId="{D549A789-307E-44B8-BE1A-E8081143AD84}" destId="{8C967DDF-04CB-4BF2-94E1-498912DFE3DE}" srcOrd="5" destOrd="0" presId="urn:microsoft.com/office/officeart/2005/8/layout/target3"/>
    <dgm:cxn modelId="{44B18B72-0B2B-4646-9108-5805ACB71A48}" type="presParOf" srcId="{D549A789-307E-44B8-BE1A-E8081143AD84}" destId="{9BB283E9-F213-4EED-94A0-48875B017505}" srcOrd="6" destOrd="0" presId="urn:microsoft.com/office/officeart/2005/8/layout/target3"/>
    <dgm:cxn modelId="{30E3DE19-4ACF-4D23-B3EC-00C1193CD1DE}" type="presParOf" srcId="{D549A789-307E-44B8-BE1A-E8081143AD84}" destId="{D047947D-47F1-481B-9BB9-D8C5C7630D9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F79970-2316-4024-BC8D-380EA7A2E44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16721BD-5D6E-42DD-A224-B30D8ADE955D}">
      <dgm:prSet custT="1"/>
      <dgm:spPr/>
      <dgm:t>
        <a:bodyPr/>
        <a:lstStyle/>
        <a:p>
          <a:r>
            <a:rPr lang="ka-GE" sz="2000" b="1" i="1" dirty="0">
              <a:solidFill>
                <a:schemeClr val="accent5">
                  <a:lumMod val="50000"/>
                </a:schemeClr>
              </a:solidFill>
            </a:rPr>
            <a:t>ბელგიური კომპანია </a:t>
          </a:r>
          <a:r>
            <a:rPr lang="ka-GE" sz="2000" b="1" i="1" dirty="0">
              <a:solidFill>
                <a:srgbClr val="C00000"/>
              </a:solidFill>
            </a:rPr>
            <a:t>ActoBio Therapeutics </a:t>
          </a:r>
          <a:r>
            <a:rPr lang="ka-GE" sz="2000" b="1" i="1" dirty="0">
              <a:solidFill>
                <a:schemeClr val="accent5">
                  <a:lumMod val="50000"/>
                </a:schemeClr>
              </a:solidFill>
            </a:rPr>
            <a:t>ამჟამად ახორციელებს კლინიკურ კვლევის მე2 ფაზას. კომპანია ამ კვლევებში იყენებს სპეციალურ ბაქტერიას ორი პრეპარატის შესაქმნელად, რომელიც არეგულირებს T ლიმფოციტებს, რათა მათ იმოქმედონ იმუნურ სისტემაზე  იმგვარად, რომ არ დააზიანონ ბეტა უჯრედები.</a:t>
          </a:r>
          <a:endParaRPr lang="ru-RU" sz="2000" b="1" i="1" dirty="0">
            <a:solidFill>
              <a:schemeClr val="accent5">
                <a:lumMod val="50000"/>
              </a:schemeClr>
            </a:solidFill>
          </a:endParaRPr>
        </a:p>
      </dgm:t>
    </dgm:pt>
    <dgm:pt modelId="{AC9D23A1-31CC-4A38-AD43-72A6F2BC8C48}" type="parTrans" cxnId="{B4A6AE2B-014D-41B0-AEBD-D74EB56DCBEE}">
      <dgm:prSet/>
      <dgm:spPr/>
      <dgm:t>
        <a:bodyPr/>
        <a:lstStyle/>
        <a:p>
          <a:endParaRPr lang="ru-RU"/>
        </a:p>
      </dgm:t>
    </dgm:pt>
    <dgm:pt modelId="{1D8D1FA8-2B9B-4DB3-9584-F09B2DB2C1F0}" type="sibTrans" cxnId="{B4A6AE2B-014D-41B0-AEBD-D74EB56DCBEE}">
      <dgm:prSet/>
      <dgm:spPr/>
      <dgm:t>
        <a:bodyPr/>
        <a:lstStyle/>
        <a:p>
          <a:endParaRPr lang="ru-RU"/>
        </a:p>
      </dgm:t>
    </dgm:pt>
    <dgm:pt modelId="{9A36574A-507D-4FD6-BC06-895AF4CBA598}" type="pres">
      <dgm:prSet presAssocID="{F7F79970-2316-4024-BC8D-380EA7A2E44A}" presName="Name0" presStyleCnt="0">
        <dgm:presLayoutVars>
          <dgm:chMax val="7"/>
          <dgm:dir/>
          <dgm:animLvl val="lvl"/>
          <dgm:resizeHandles val="exact"/>
        </dgm:presLayoutVars>
      </dgm:prSet>
      <dgm:spPr/>
    </dgm:pt>
    <dgm:pt modelId="{4E1B7C25-8303-41E5-B579-BA72A45AC695}" type="pres">
      <dgm:prSet presAssocID="{116721BD-5D6E-42DD-A224-B30D8ADE955D}" presName="circle1" presStyleLbl="node1" presStyleIdx="0" presStyleCnt="1"/>
      <dgm:spPr/>
    </dgm:pt>
    <dgm:pt modelId="{A17F55E9-5239-49D7-BB42-1D7BC50B4249}" type="pres">
      <dgm:prSet presAssocID="{116721BD-5D6E-42DD-A224-B30D8ADE955D}" presName="space" presStyleCnt="0"/>
      <dgm:spPr/>
    </dgm:pt>
    <dgm:pt modelId="{73286C1D-29DE-4C9C-91D2-3A6356378FAC}" type="pres">
      <dgm:prSet presAssocID="{116721BD-5D6E-42DD-A224-B30D8ADE955D}" presName="rect1" presStyleLbl="alignAcc1" presStyleIdx="0" presStyleCnt="1"/>
      <dgm:spPr/>
    </dgm:pt>
    <dgm:pt modelId="{1C0DCC53-0E30-441D-BB47-1CB0EA7EF703}" type="pres">
      <dgm:prSet presAssocID="{116721BD-5D6E-42DD-A224-B30D8ADE955D}" presName="rect1ParTxNoCh" presStyleLbl="alignAcc1" presStyleIdx="0" presStyleCnt="1">
        <dgm:presLayoutVars>
          <dgm:chMax val="1"/>
          <dgm:bulletEnabled val="1"/>
        </dgm:presLayoutVars>
      </dgm:prSet>
      <dgm:spPr/>
    </dgm:pt>
  </dgm:ptLst>
  <dgm:cxnLst>
    <dgm:cxn modelId="{B4A6AE2B-014D-41B0-AEBD-D74EB56DCBEE}" srcId="{F7F79970-2316-4024-BC8D-380EA7A2E44A}" destId="{116721BD-5D6E-42DD-A224-B30D8ADE955D}" srcOrd="0" destOrd="0" parTransId="{AC9D23A1-31CC-4A38-AD43-72A6F2BC8C48}" sibTransId="{1D8D1FA8-2B9B-4DB3-9584-F09B2DB2C1F0}"/>
    <dgm:cxn modelId="{98E0D55B-D268-4E4F-94BC-48595FC0A65F}" type="presOf" srcId="{116721BD-5D6E-42DD-A224-B30D8ADE955D}" destId="{1C0DCC53-0E30-441D-BB47-1CB0EA7EF703}" srcOrd="1" destOrd="0" presId="urn:microsoft.com/office/officeart/2005/8/layout/target3"/>
    <dgm:cxn modelId="{E60AB764-1B20-4E3B-940C-A5C401B68E28}" type="presOf" srcId="{F7F79970-2316-4024-BC8D-380EA7A2E44A}" destId="{9A36574A-507D-4FD6-BC06-895AF4CBA598}" srcOrd="0" destOrd="0" presId="urn:microsoft.com/office/officeart/2005/8/layout/target3"/>
    <dgm:cxn modelId="{F57E7B82-3765-46EC-8B45-7E2B2D7A73AC}" type="presOf" srcId="{116721BD-5D6E-42DD-A224-B30D8ADE955D}" destId="{73286C1D-29DE-4C9C-91D2-3A6356378FAC}" srcOrd="0" destOrd="0" presId="urn:microsoft.com/office/officeart/2005/8/layout/target3"/>
    <dgm:cxn modelId="{8A80D1A0-89B1-4DD4-9C54-0A41E59E8A4F}" type="presParOf" srcId="{9A36574A-507D-4FD6-BC06-895AF4CBA598}" destId="{4E1B7C25-8303-41E5-B579-BA72A45AC695}" srcOrd="0" destOrd="0" presId="urn:microsoft.com/office/officeart/2005/8/layout/target3"/>
    <dgm:cxn modelId="{B4F42C6A-E2ED-4147-B8EE-44BAF639500C}" type="presParOf" srcId="{9A36574A-507D-4FD6-BC06-895AF4CBA598}" destId="{A17F55E9-5239-49D7-BB42-1D7BC50B4249}" srcOrd="1" destOrd="0" presId="urn:microsoft.com/office/officeart/2005/8/layout/target3"/>
    <dgm:cxn modelId="{39A06077-7591-4F92-A7DE-57FD886D2DA7}" type="presParOf" srcId="{9A36574A-507D-4FD6-BC06-895AF4CBA598}" destId="{73286C1D-29DE-4C9C-91D2-3A6356378FAC}" srcOrd="2" destOrd="0" presId="urn:microsoft.com/office/officeart/2005/8/layout/target3"/>
    <dgm:cxn modelId="{156178EB-54CB-4AFF-B9AE-3AE589C9C734}" type="presParOf" srcId="{9A36574A-507D-4FD6-BC06-895AF4CBA598}" destId="{1C0DCC53-0E30-441D-BB47-1CB0EA7EF70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7C71B0-25C7-4386-91DB-F37554E7D87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B553105-BAAC-4403-97EC-291976C923B9}">
      <dgm:prSet/>
      <dgm:spPr/>
      <dgm:t>
        <a:bodyPr/>
        <a:lstStyle/>
        <a:p>
          <a:r>
            <a:rPr lang="ka-GE" b="1" i="1" dirty="0">
              <a:solidFill>
                <a:schemeClr val="accent5">
                  <a:lumMod val="50000"/>
                </a:schemeClr>
              </a:solidFill>
            </a:rPr>
            <a:t>საფრანგეთში, კომპანია </a:t>
          </a:r>
          <a:r>
            <a:rPr lang="ka-GE" b="1" i="1" dirty="0">
              <a:solidFill>
                <a:srgbClr val="C00000"/>
              </a:solidFill>
            </a:rPr>
            <a:t>Neovacs ა</a:t>
          </a:r>
          <a:r>
            <a:rPr lang="ka-GE" b="1" i="1" dirty="0">
              <a:solidFill>
                <a:schemeClr val="accent5">
                  <a:lumMod val="50000"/>
                </a:schemeClr>
              </a:solidFill>
            </a:rPr>
            <a:t>მუშავებს ვაქცინას, რომელიც ასტიმულირებს იმუნურ სისტემას და ამცირებს ანთებადი ცილის - ინტერფერონ ალფას კონცენტრაციას, რომელიც იმატებს </a:t>
          </a:r>
          <a:r>
            <a:rPr lang="ka-GE" b="1" i="1" dirty="0">
              <a:solidFill>
                <a:schemeClr val="accent5">
                  <a:lumMod val="50000"/>
                </a:schemeClr>
              </a:solidFill>
              <a:latin typeface="+mn-lt"/>
            </a:rPr>
            <a:t>სხვადასხვა აუტოიმუნური დაავადების დროს და ხელს უწყობს ბეტა უჯრედების დესტრუქციას. </a:t>
          </a:r>
          <a:endParaRPr lang="ru-RU" i="1" dirty="0">
            <a:solidFill>
              <a:schemeClr val="accent5">
                <a:lumMod val="50000"/>
              </a:schemeClr>
            </a:solidFill>
            <a:latin typeface="+mn-lt"/>
          </a:endParaRPr>
        </a:p>
      </dgm:t>
    </dgm:pt>
    <dgm:pt modelId="{09E614C6-BEC5-4BC1-BC58-96CE1A8E0FE9}" type="parTrans" cxnId="{D331C190-8C62-4120-BBA1-5292F3F741E9}">
      <dgm:prSet/>
      <dgm:spPr/>
      <dgm:t>
        <a:bodyPr/>
        <a:lstStyle/>
        <a:p>
          <a:endParaRPr lang="ru-RU"/>
        </a:p>
      </dgm:t>
    </dgm:pt>
    <dgm:pt modelId="{F0343A1D-4F53-40B8-9A9D-3B9FA5BE2D6F}" type="sibTrans" cxnId="{D331C190-8C62-4120-BBA1-5292F3F741E9}">
      <dgm:prSet/>
      <dgm:spPr/>
      <dgm:t>
        <a:bodyPr/>
        <a:lstStyle/>
        <a:p>
          <a:endParaRPr lang="ru-RU"/>
        </a:p>
      </dgm:t>
    </dgm:pt>
    <dgm:pt modelId="{2230FE8F-CA83-47E1-8BE0-299121FEEA9B}">
      <dgm:prSet/>
      <dgm:spPr/>
      <dgm:t>
        <a:bodyPr/>
        <a:lstStyle/>
        <a:p>
          <a:r>
            <a:rPr lang="ka-GE" b="1" i="1" dirty="0">
              <a:solidFill>
                <a:schemeClr val="accent5">
                  <a:lumMod val="50000"/>
                </a:schemeClr>
              </a:solidFill>
            </a:rPr>
            <a:t>კვლევა  უკვე  5 წელია მიმდინარეობს წითელი მგლურით დაავადებულებში.</a:t>
          </a:r>
        </a:p>
        <a:p>
          <a:r>
            <a:rPr lang="ka-GE" b="1" i="1" dirty="0">
              <a:solidFill>
                <a:schemeClr val="accent5">
                  <a:lumMod val="50000"/>
                </a:schemeClr>
              </a:solidFill>
            </a:rPr>
            <a:t> შემდეგ ეტაპზე  ვაქცინა გამოიცდება დიაბეტი ტიპი 1 შემთხვევებზე. </a:t>
          </a:r>
        </a:p>
        <a:p>
          <a:endParaRPr lang="ru-RU" i="1" dirty="0">
            <a:solidFill>
              <a:schemeClr val="accent5">
                <a:lumMod val="50000"/>
              </a:schemeClr>
            </a:solidFill>
          </a:endParaRPr>
        </a:p>
      </dgm:t>
    </dgm:pt>
    <dgm:pt modelId="{5DD12081-1E22-4BCB-AD06-54E1796537FD}" type="parTrans" cxnId="{3D21AB37-6B41-4273-87CC-881E44EBA608}">
      <dgm:prSet/>
      <dgm:spPr/>
      <dgm:t>
        <a:bodyPr/>
        <a:lstStyle/>
        <a:p>
          <a:endParaRPr lang="ru-RU"/>
        </a:p>
      </dgm:t>
    </dgm:pt>
    <dgm:pt modelId="{A7CBE1CA-0207-4D9B-8D00-38C93280E5D0}" type="sibTrans" cxnId="{3D21AB37-6B41-4273-87CC-881E44EBA608}">
      <dgm:prSet/>
      <dgm:spPr/>
      <dgm:t>
        <a:bodyPr/>
        <a:lstStyle/>
        <a:p>
          <a:endParaRPr lang="ru-RU"/>
        </a:p>
      </dgm:t>
    </dgm:pt>
    <dgm:pt modelId="{A431031E-FC1F-4BC5-95D5-1F7F67BFB5DA}" type="pres">
      <dgm:prSet presAssocID="{427C71B0-25C7-4386-91DB-F37554E7D87F}" presName="Name0" presStyleCnt="0">
        <dgm:presLayoutVars>
          <dgm:chMax val="7"/>
          <dgm:dir/>
          <dgm:animLvl val="lvl"/>
          <dgm:resizeHandles val="exact"/>
        </dgm:presLayoutVars>
      </dgm:prSet>
      <dgm:spPr/>
    </dgm:pt>
    <dgm:pt modelId="{6F98F0CA-D046-4DF0-9501-E31EA340C03B}" type="pres">
      <dgm:prSet presAssocID="{BB553105-BAAC-4403-97EC-291976C923B9}" presName="circle1" presStyleLbl="node1" presStyleIdx="0" presStyleCnt="2"/>
      <dgm:spPr/>
    </dgm:pt>
    <dgm:pt modelId="{AA43C803-6F25-4F9E-B3F7-EF7DBEFC23D6}" type="pres">
      <dgm:prSet presAssocID="{BB553105-BAAC-4403-97EC-291976C923B9}" presName="space" presStyleCnt="0"/>
      <dgm:spPr/>
    </dgm:pt>
    <dgm:pt modelId="{DBFFEEB2-A242-4413-AAB1-EA102B6226E9}" type="pres">
      <dgm:prSet presAssocID="{BB553105-BAAC-4403-97EC-291976C923B9}" presName="rect1" presStyleLbl="alignAcc1" presStyleIdx="0" presStyleCnt="2"/>
      <dgm:spPr/>
    </dgm:pt>
    <dgm:pt modelId="{A83F98EF-A0BD-411E-9AFE-8CCBB8F7520A}" type="pres">
      <dgm:prSet presAssocID="{2230FE8F-CA83-47E1-8BE0-299121FEEA9B}" presName="vertSpace2" presStyleLbl="node1" presStyleIdx="0" presStyleCnt="2"/>
      <dgm:spPr/>
    </dgm:pt>
    <dgm:pt modelId="{AB705A04-9BF0-4354-9FD5-D644E5B4A9D5}" type="pres">
      <dgm:prSet presAssocID="{2230FE8F-CA83-47E1-8BE0-299121FEEA9B}" presName="circle2" presStyleLbl="node1" presStyleIdx="1" presStyleCnt="2"/>
      <dgm:spPr/>
    </dgm:pt>
    <dgm:pt modelId="{AA9A6B6B-9FE6-4EA2-A374-0A37BE8B3B8B}" type="pres">
      <dgm:prSet presAssocID="{2230FE8F-CA83-47E1-8BE0-299121FEEA9B}" presName="rect2" presStyleLbl="alignAcc1" presStyleIdx="1" presStyleCnt="2" custLinFactNeighborY="-459"/>
      <dgm:spPr/>
    </dgm:pt>
    <dgm:pt modelId="{2BE1E2B1-7112-4E24-B2CB-A918B5B04B6D}" type="pres">
      <dgm:prSet presAssocID="{BB553105-BAAC-4403-97EC-291976C923B9}" presName="rect1ParTxNoCh" presStyleLbl="alignAcc1" presStyleIdx="1" presStyleCnt="2">
        <dgm:presLayoutVars>
          <dgm:chMax val="1"/>
          <dgm:bulletEnabled val="1"/>
        </dgm:presLayoutVars>
      </dgm:prSet>
      <dgm:spPr/>
    </dgm:pt>
    <dgm:pt modelId="{43F7E2A1-B0F0-40C2-A7F3-F11C5BD40CDA}" type="pres">
      <dgm:prSet presAssocID="{2230FE8F-CA83-47E1-8BE0-299121FEEA9B}" presName="rect2ParTxNoCh" presStyleLbl="alignAcc1" presStyleIdx="1" presStyleCnt="2">
        <dgm:presLayoutVars>
          <dgm:chMax val="1"/>
          <dgm:bulletEnabled val="1"/>
        </dgm:presLayoutVars>
      </dgm:prSet>
      <dgm:spPr/>
    </dgm:pt>
  </dgm:ptLst>
  <dgm:cxnLst>
    <dgm:cxn modelId="{CBB60E08-0168-4E51-B174-DC06319E9691}" type="presOf" srcId="{BB553105-BAAC-4403-97EC-291976C923B9}" destId="{2BE1E2B1-7112-4E24-B2CB-A918B5B04B6D}" srcOrd="1" destOrd="0" presId="urn:microsoft.com/office/officeart/2005/8/layout/target3"/>
    <dgm:cxn modelId="{3D21AB37-6B41-4273-87CC-881E44EBA608}" srcId="{427C71B0-25C7-4386-91DB-F37554E7D87F}" destId="{2230FE8F-CA83-47E1-8BE0-299121FEEA9B}" srcOrd="1" destOrd="0" parTransId="{5DD12081-1E22-4BCB-AD06-54E1796537FD}" sibTransId="{A7CBE1CA-0207-4D9B-8D00-38C93280E5D0}"/>
    <dgm:cxn modelId="{1892057D-276F-4EBA-80C4-3F47B4016761}" type="presOf" srcId="{2230FE8F-CA83-47E1-8BE0-299121FEEA9B}" destId="{AA9A6B6B-9FE6-4EA2-A374-0A37BE8B3B8B}" srcOrd="0" destOrd="0" presId="urn:microsoft.com/office/officeart/2005/8/layout/target3"/>
    <dgm:cxn modelId="{D331C190-8C62-4120-BBA1-5292F3F741E9}" srcId="{427C71B0-25C7-4386-91DB-F37554E7D87F}" destId="{BB553105-BAAC-4403-97EC-291976C923B9}" srcOrd="0" destOrd="0" parTransId="{09E614C6-BEC5-4BC1-BC58-96CE1A8E0FE9}" sibTransId="{F0343A1D-4F53-40B8-9A9D-3B9FA5BE2D6F}"/>
    <dgm:cxn modelId="{629E769D-9CC8-44CE-9435-D3688F23D89B}" type="presOf" srcId="{2230FE8F-CA83-47E1-8BE0-299121FEEA9B}" destId="{43F7E2A1-B0F0-40C2-A7F3-F11C5BD40CDA}" srcOrd="1" destOrd="0" presId="urn:microsoft.com/office/officeart/2005/8/layout/target3"/>
    <dgm:cxn modelId="{3515F0A5-14B1-4393-9520-980D5EFED11A}" type="presOf" srcId="{427C71B0-25C7-4386-91DB-F37554E7D87F}" destId="{A431031E-FC1F-4BC5-95D5-1F7F67BFB5DA}" srcOrd="0" destOrd="0" presId="urn:microsoft.com/office/officeart/2005/8/layout/target3"/>
    <dgm:cxn modelId="{5FD9F6EF-588B-414A-873E-A24100751D21}" type="presOf" srcId="{BB553105-BAAC-4403-97EC-291976C923B9}" destId="{DBFFEEB2-A242-4413-AAB1-EA102B6226E9}" srcOrd="0" destOrd="0" presId="urn:microsoft.com/office/officeart/2005/8/layout/target3"/>
    <dgm:cxn modelId="{CB86291B-725D-4996-AE69-E468A4576421}" type="presParOf" srcId="{A431031E-FC1F-4BC5-95D5-1F7F67BFB5DA}" destId="{6F98F0CA-D046-4DF0-9501-E31EA340C03B}" srcOrd="0" destOrd="0" presId="urn:microsoft.com/office/officeart/2005/8/layout/target3"/>
    <dgm:cxn modelId="{391CE975-6A94-4842-9EE9-8ECB213B9D50}" type="presParOf" srcId="{A431031E-FC1F-4BC5-95D5-1F7F67BFB5DA}" destId="{AA43C803-6F25-4F9E-B3F7-EF7DBEFC23D6}" srcOrd="1" destOrd="0" presId="urn:microsoft.com/office/officeart/2005/8/layout/target3"/>
    <dgm:cxn modelId="{5A9C534C-E78D-4893-B2EA-BE6676E770AB}" type="presParOf" srcId="{A431031E-FC1F-4BC5-95D5-1F7F67BFB5DA}" destId="{DBFFEEB2-A242-4413-AAB1-EA102B6226E9}" srcOrd="2" destOrd="0" presId="urn:microsoft.com/office/officeart/2005/8/layout/target3"/>
    <dgm:cxn modelId="{ECAC8884-94E9-4E2A-9841-30C066E0CEB7}" type="presParOf" srcId="{A431031E-FC1F-4BC5-95D5-1F7F67BFB5DA}" destId="{A83F98EF-A0BD-411E-9AFE-8CCBB8F7520A}" srcOrd="3" destOrd="0" presId="urn:microsoft.com/office/officeart/2005/8/layout/target3"/>
    <dgm:cxn modelId="{9FFCF60C-1C90-47D1-80E0-15CD62E9878F}" type="presParOf" srcId="{A431031E-FC1F-4BC5-95D5-1F7F67BFB5DA}" destId="{AB705A04-9BF0-4354-9FD5-D644E5B4A9D5}" srcOrd="4" destOrd="0" presId="urn:microsoft.com/office/officeart/2005/8/layout/target3"/>
    <dgm:cxn modelId="{ECF70920-7288-4F76-B3CC-8CC82E3834BE}" type="presParOf" srcId="{A431031E-FC1F-4BC5-95D5-1F7F67BFB5DA}" destId="{AA9A6B6B-9FE6-4EA2-A374-0A37BE8B3B8B}" srcOrd="5" destOrd="0" presId="urn:microsoft.com/office/officeart/2005/8/layout/target3"/>
    <dgm:cxn modelId="{BAA5FC62-08EA-4680-8BA2-B03E0A90A072}" type="presParOf" srcId="{A431031E-FC1F-4BC5-95D5-1F7F67BFB5DA}" destId="{2BE1E2B1-7112-4E24-B2CB-A918B5B04B6D}" srcOrd="6" destOrd="0" presId="urn:microsoft.com/office/officeart/2005/8/layout/target3"/>
    <dgm:cxn modelId="{526AA682-027D-487B-88DF-34CEB8528D37}" type="presParOf" srcId="{A431031E-FC1F-4BC5-95D5-1F7F67BFB5DA}" destId="{43F7E2A1-B0F0-40C2-A7F3-F11C5BD40CDA}"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16770DD-407A-47F7-B1E6-06886819695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EAE91F21-FDEE-4148-A620-850E7080AFC2}">
      <dgm:prSet custT="1"/>
      <dgm:spPr/>
      <dgm:t>
        <a:bodyPr/>
        <a:lstStyle/>
        <a:p>
          <a:r>
            <a:rPr lang="ka-GE" sz="2000" b="1" i="1" dirty="0">
              <a:solidFill>
                <a:schemeClr val="accent5">
                  <a:lumMod val="50000"/>
                </a:schemeClr>
              </a:solidFill>
            </a:rPr>
            <a:t>მსგავსი ტიპის თერაპია გაცილებით იოლი და დაბალბიუჯეტიანია.</a:t>
          </a:r>
          <a:endParaRPr lang="ru-RU" sz="2000" i="1" dirty="0">
            <a:solidFill>
              <a:schemeClr val="accent5">
                <a:lumMod val="50000"/>
              </a:schemeClr>
            </a:solidFill>
          </a:endParaRPr>
        </a:p>
      </dgm:t>
    </dgm:pt>
    <dgm:pt modelId="{F24B3F72-3BAD-49FA-965C-0857B8FD3EB8}" type="parTrans" cxnId="{C267BD33-0144-4791-BB4D-6CAF18236A13}">
      <dgm:prSet/>
      <dgm:spPr/>
      <dgm:t>
        <a:bodyPr/>
        <a:lstStyle/>
        <a:p>
          <a:endParaRPr lang="ru-RU"/>
        </a:p>
      </dgm:t>
    </dgm:pt>
    <dgm:pt modelId="{BD154FEE-5E3D-438F-9965-796D19674E71}" type="sibTrans" cxnId="{C267BD33-0144-4791-BB4D-6CAF18236A13}">
      <dgm:prSet/>
      <dgm:spPr/>
      <dgm:t>
        <a:bodyPr/>
        <a:lstStyle/>
        <a:p>
          <a:endParaRPr lang="ru-RU"/>
        </a:p>
      </dgm:t>
    </dgm:pt>
    <dgm:pt modelId="{B8237673-F882-40EA-B017-2A22F4001F5E}" type="pres">
      <dgm:prSet presAssocID="{C16770DD-407A-47F7-B1E6-06886819695B}" presName="Name0" presStyleCnt="0">
        <dgm:presLayoutVars>
          <dgm:chMax val="7"/>
          <dgm:dir/>
          <dgm:animLvl val="lvl"/>
          <dgm:resizeHandles val="exact"/>
        </dgm:presLayoutVars>
      </dgm:prSet>
      <dgm:spPr/>
    </dgm:pt>
    <dgm:pt modelId="{F0669A02-0053-4345-B7D7-51F2F7256A2F}" type="pres">
      <dgm:prSet presAssocID="{EAE91F21-FDEE-4148-A620-850E7080AFC2}" presName="circle1" presStyleLbl="node1" presStyleIdx="0" presStyleCnt="1"/>
      <dgm:spPr/>
    </dgm:pt>
    <dgm:pt modelId="{1CE7E429-DEF5-4391-9818-4E10A74060E4}" type="pres">
      <dgm:prSet presAssocID="{EAE91F21-FDEE-4148-A620-850E7080AFC2}" presName="space" presStyleCnt="0"/>
      <dgm:spPr/>
    </dgm:pt>
    <dgm:pt modelId="{6240556D-F8A0-4D8D-80E1-39189F6159A9}" type="pres">
      <dgm:prSet presAssocID="{EAE91F21-FDEE-4148-A620-850E7080AFC2}" presName="rect1" presStyleLbl="alignAcc1" presStyleIdx="0" presStyleCnt="1"/>
      <dgm:spPr/>
    </dgm:pt>
    <dgm:pt modelId="{BD45BA4C-4003-484B-B159-EF9CD7409850}" type="pres">
      <dgm:prSet presAssocID="{EAE91F21-FDEE-4148-A620-850E7080AFC2}" presName="rect1ParTxNoCh" presStyleLbl="alignAcc1" presStyleIdx="0" presStyleCnt="1">
        <dgm:presLayoutVars>
          <dgm:chMax val="1"/>
          <dgm:bulletEnabled val="1"/>
        </dgm:presLayoutVars>
      </dgm:prSet>
      <dgm:spPr/>
    </dgm:pt>
  </dgm:ptLst>
  <dgm:cxnLst>
    <dgm:cxn modelId="{C267BD33-0144-4791-BB4D-6CAF18236A13}" srcId="{C16770DD-407A-47F7-B1E6-06886819695B}" destId="{EAE91F21-FDEE-4148-A620-850E7080AFC2}" srcOrd="0" destOrd="0" parTransId="{F24B3F72-3BAD-49FA-965C-0857B8FD3EB8}" sibTransId="{BD154FEE-5E3D-438F-9965-796D19674E71}"/>
    <dgm:cxn modelId="{F33C9B9D-AF39-44C7-B517-118FB7782D0D}" type="presOf" srcId="{EAE91F21-FDEE-4148-A620-850E7080AFC2}" destId="{6240556D-F8A0-4D8D-80E1-39189F6159A9}" srcOrd="0" destOrd="0" presId="urn:microsoft.com/office/officeart/2005/8/layout/target3"/>
    <dgm:cxn modelId="{53A228B6-3FA4-41F6-9E08-BEF389DB04E6}" type="presOf" srcId="{EAE91F21-FDEE-4148-A620-850E7080AFC2}" destId="{BD45BA4C-4003-484B-B159-EF9CD7409850}" srcOrd="1" destOrd="0" presId="urn:microsoft.com/office/officeart/2005/8/layout/target3"/>
    <dgm:cxn modelId="{861EDFE1-0BFB-419D-940E-1837C728B871}" type="presOf" srcId="{C16770DD-407A-47F7-B1E6-06886819695B}" destId="{B8237673-F882-40EA-B017-2A22F4001F5E}" srcOrd="0" destOrd="0" presId="urn:microsoft.com/office/officeart/2005/8/layout/target3"/>
    <dgm:cxn modelId="{ED1441E6-D386-4D75-AE68-40D6B477D2E8}" type="presParOf" srcId="{B8237673-F882-40EA-B017-2A22F4001F5E}" destId="{F0669A02-0053-4345-B7D7-51F2F7256A2F}" srcOrd="0" destOrd="0" presId="urn:microsoft.com/office/officeart/2005/8/layout/target3"/>
    <dgm:cxn modelId="{701D34DD-F484-475D-A650-66D58BEE0E12}" type="presParOf" srcId="{B8237673-F882-40EA-B017-2A22F4001F5E}" destId="{1CE7E429-DEF5-4391-9818-4E10A74060E4}" srcOrd="1" destOrd="0" presId="urn:microsoft.com/office/officeart/2005/8/layout/target3"/>
    <dgm:cxn modelId="{070D5C1D-F132-4B65-A10F-D8E083F266AC}" type="presParOf" srcId="{B8237673-F882-40EA-B017-2A22F4001F5E}" destId="{6240556D-F8A0-4D8D-80E1-39189F6159A9}" srcOrd="2" destOrd="0" presId="urn:microsoft.com/office/officeart/2005/8/layout/target3"/>
    <dgm:cxn modelId="{3C5C4278-0010-49DE-83B7-DBA09B01C323}" type="presParOf" srcId="{B8237673-F882-40EA-B017-2A22F4001F5E}" destId="{BD45BA4C-4003-484B-B159-EF9CD740985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DCAD406-5D87-48A8-8688-4F3B74F24F5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20A403A-D67B-4422-A2A3-54DD10B9AFFB}">
      <dgm:prSet custT="1"/>
      <dgm:spPr/>
      <dgm:t>
        <a:bodyPr/>
        <a:lstStyle/>
        <a:p>
          <a:r>
            <a:rPr lang="ka-GE" sz="1700" b="1" dirty="0"/>
            <a:t> </a:t>
          </a:r>
          <a:r>
            <a:rPr lang="ka-GE" sz="2400" b="1" i="1" dirty="0">
              <a:solidFill>
                <a:srgbClr val="C00000"/>
              </a:solidFill>
            </a:rPr>
            <a:t>ხელოვნური პანკრეასი</a:t>
          </a:r>
          <a:endParaRPr lang="ru-RU" sz="2400" i="1" dirty="0">
            <a:solidFill>
              <a:srgbClr val="C00000"/>
            </a:solidFill>
          </a:endParaRPr>
        </a:p>
      </dgm:t>
    </dgm:pt>
    <dgm:pt modelId="{F65AD5B4-599B-4D03-9967-34FB5200D061}" type="parTrans" cxnId="{0F2DC614-8F92-4D32-A705-B30F488545C0}">
      <dgm:prSet/>
      <dgm:spPr/>
      <dgm:t>
        <a:bodyPr/>
        <a:lstStyle/>
        <a:p>
          <a:endParaRPr lang="ru-RU"/>
        </a:p>
      </dgm:t>
    </dgm:pt>
    <dgm:pt modelId="{CC3F17A4-5EE6-4185-90B1-3F6D0C2F439A}" type="sibTrans" cxnId="{0F2DC614-8F92-4D32-A705-B30F488545C0}">
      <dgm:prSet/>
      <dgm:spPr/>
      <dgm:t>
        <a:bodyPr/>
        <a:lstStyle/>
        <a:p>
          <a:endParaRPr lang="ru-RU"/>
        </a:p>
      </dgm:t>
    </dgm:pt>
    <dgm:pt modelId="{9DF1E9CB-710A-4706-AD32-2B4160E9E6DF}">
      <dgm:prSet/>
      <dgm:spPr/>
      <dgm:t>
        <a:bodyPr/>
        <a:lstStyle/>
        <a:p>
          <a:r>
            <a:rPr lang="ka-GE" b="1" i="1" dirty="0">
              <a:solidFill>
                <a:schemeClr val="accent5">
                  <a:lumMod val="50000"/>
                </a:schemeClr>
              </a:solidFill>
            </a:rPr>
            <a:t>ხანგრძლივად მიმდინარე დიაბეტის შემთხვევაში, როცა უკვე ბოლომდე განადგურებულია  ბეტა უჯრედები, პრობლემის გადაჭრის ყველაზე იოლი გზა ხელოვნური პანკრეასის შექმნაა.  ეს იქნება სრულიად ავტომატიზებული სისტემა, რომელიც ავტომატურად გაზომავს შაქრის დონეს სისხლში და სისხლში გაუშვებს ზუსტად საჭირო რაოდენობის ინსულინს, ზუსტად ისე, როგორც ნამდვილი კუჭქვეშა ჯირკვალი. </a:t>
          </a:r>
          <a:endParaRPr lang="ru-RU" i="1" dirty="0">
            <a:solidFill>
              <a:schemeClr val="accent5">
                <a:lumMod val="50000"/>
              </a:schemeClr>
            </a:solidFill>
          </a:endParaRPr>
        </a:p>
      </dgm:t>
    </dgm:pt>
    <dgm:pt modelId="{3162BF80-B6DD-46B3-BE71-5EC20084D956}" type="parTrans" cxnId="{A2D53BFD-12D1-411C-B226-A63C20B5EE55}">
      <dgm:prSet/>
      <dgm:spPr/>
      <dgm:t>
        <a:bodyPr/>
        <a:lstStyle/>
        <a:p>
          <a:endParaRPr lang="ru-RU"/>
        </a:p>
      </dgm:t>
    </dgm:pt>
    <dgm:pt modelId="{DFA1138F-E359-4508-9F4E-EF6624AA0362}" type="sibTrans" cxnId="{A2D53BFD-12D1-411C-B226-A63C20B5EE55}">
      <dgm:prSet/>
      <dgm:spPr/>
      <dgm:t>
        <a:bodyPr/>
        <a:lstStyle/>
        <a:p>
          <a:endParaRPr lang="ru-RU"/>
        </a:p>
      </dgm:t>
    </dgm:pt>
    <dgm:pt modelId="{F65414E8-7FB6-4446-959F-F905AC38F76E}" type="pres">
      <dgm:prSet presAssocID="{CDCAD406-5D87-48A8-8688-4F3B74F24F5F}" presName="Name0" presStyleCnt="0">
        <dgm:presLayoutVars>
          <dgm:chMax val="7"/>
          <dgm:dir/>
          <dgm:animLvl val="lvl"/>
          <dgm:resizeHandles val="exact"/>
        </dgm:presLayoutVars>
      </dgm:prSet>
      <dgm:spPr/>
    </dgm:pt>
    <dgm:pt modelId="{766655C2-3E72-433E-A983-3E32178BA710}" type="pres">
      <dgm:prSet presAssocID="{B20A403A-D67B-4422-A2A3-54DD10B9AFFB}" presName="circle1" presStyleLbl="node1" presStyleIdx="0" presStyleCnt="2"/>
      <dgm:spPr/>
    </dgm:pt>
    <dgm:pt modelId="{37D0C9B5-C494-4E85-996E-BED6507E7396}" type="pres">
      <dgm:prSet presAssocID="{B20A403A-D67B-4422-A2A3-54DD10B9AFFB}" presName="space" presStyleCnt="0"/>
      <dgm:spPr/>
    </dgm:pt>
    <dgm:pt modelId="{56133B82-2770-46F1-AD1F-9437672D18BE}" type="pres">
      <dgm:prSet presAssocID="{B20A403A-D67B-4422-A2A3-54DD10B9AFFB}" presName="rect1" presStyleLbl="alignAcc1" presStyleIdx="0" presStyleCnt="2" custLinFactNeighborX="-828" custLinFactNeighborY="-722"/>
      <dgm:spPr/>
    </dgm:pt>
    <dgm:pt modelId="{D79F5465-25F3-42F1-8511-9B41AF212DD2}" type="pres">
      <dgm:prSet presAssocID="{9DF1E9CB-710A-4706-AD32-2B4160E9E6DF}" presName="vertSpace2" presStyleLbl="node1" presStyleIdx="0" presStyleCnt="2"/>
      <dgm:spPr/>
    </dgm:pt>
    <dgm:pt modelId="{BC6F0B86-F982-4B66-A8D8-91B67645ECE6}" type="pres">
      <dgm:prSet presAssocID="{9DF1E9CB-710A-4706-AD32-2B4160E9E6DF}" presName="circle2" presStyleLbl="node1" presStyleIdx="1" presStyleCnt="2"/>
      <dgm:spPr/>
    </dgm:pt>
    <dgm:pt modelId="{FADC2C25-85C5-4AC3-9C26-82F7EF6DE3F7}" type="pres">
      <dgm:prSet presAssocID="{9DF1E9CB-710A-4706-AD32-2B4160E9E6DF}" presName="rect2" presStyleLbl="alignAcc1" presStyleIdx="1" presStyleCnt="2" custScaleX="101429"/>
      <dgm:spPr/>
    </dgm:pt>
    <dgm:pt modelId="{61CC4F08-A45A-4009-8FC3-9D15FF67EA7A}" type="pres">
      <dgm:prSet presAssocID="{B20A403A-D67B-4422-A2A3-54DD10B9AFFB}" presName="rect1ParTxNoCh" presStyleLbl="alignAcc1" presStyleIdx="1" presStyleCnt="2">
        <dgm:presLayoutVars>
          <dgm:chMax val="1"/>
          <dgm:bulletEnabled val="1"/>
        </dgm:presLayoutVars>
      </dgm:prSet>
      <dgm:spPr/>
    </dgm:pt>
    <dgm:pt modelId="{FC198718-866C-402C-BF84-15FEFB9CDFE2}" type="pres">
      <dgm:prSet presAssocID="{9DF1E9CB-710A-4706-AD32-2B4160E9E6DF}" presName="rect2ParTxNoCh" presStyleLbl="alignAcc1" presStyleIdx="1" presStyleCnt="2">
        <dgm:presLayoutVars>
          <dgm:chMax val="1"/>
          <dgm:bulletEnabled val="1"/>
        </dgm:presLayoutVars>
      </dgm:prSet>
      <dgm:spPr/>
    </dgm:pt>
  </dgm:ptLst>
  <dgm:cxnLst>
    <dgm:cxn modelId="{0F2DC614-8F92-4D32-A705-B30F488545C0}" srcId="{CDCAD406-5D87-48A8-8688-4F3B74F24F5F}" destId="{B20A403A-D67B-4422-A2A3-54DD10B9AFFB}" srcOrd="0" destOrd="0" parTransId="{F65AD5B4-599B-4D03-9967-34FB5200D061}" sibTransId="{CC3F17A4-5EE6-4185-90B1-3F6D0C2F439A}"/>
    <dgm:cxn modelId="{41F2BD21-2370-4359-8ECF-8842C8244668}" type="presOf" srcId="{9DF1E9CB-710A-4706-AD32-2B4160E9E6DF}" destId="{FC198718-866C-402C-BF84-15FEFB9CDFE2}" srcOrd="1" destOrd="0" presId="urn:microsoft.com/office/officeart/2005/8/layout/target3"/>
    <dgm:cxn modelId="{AF894937-747A-4845-956D-408055007AA4}" type="presOf" srcId="{B20A403A-D67B-4422-A2A3-54DD10B9AFFB}" destId="{56133B82-2770-46F1-AD1F-9437672D18BE}" srcOrd="0" destOrd="0" presId="urn:microsoft.com/office/officeart/2005/8/layout/target3"/>
    <dgm:cxn modelId="{BB71A557-7A67-44D1-A952-90A8D6FB4147}" type="presOf" srcId="{CDCAD406-5D87-48A8-8688-4F3B74F24F5F}" destId="{F65414E8-7FB6-4446-959F-F905AC38F76E}" srcOrd="0" destOrd="0" presId="urn:microsoft.com/office/officeart/2005/8/layout/target3"/>
    <dgm:cxn modelId="{FDD9CBA6-52E8-4668-B0B5-EF36D407570A}" type="presOf" srcId="{B20A403A-D67B-4422-A2A3-54DD10B9AFFB}" destId="{61CC4F08-A45A-4009-8FC3-9D15FF67EA7A}" srcOrd="1" destOrd="0" presId="urn:microsoft.com/office/officeart/2005/8/layout/target3"/>
    <dgm:cxn modelId="{491CEBD9-0364-4AF2-8397-7BB817D91837}" type="presOf" srcId="{9DF1E9CB-710A-4706-AD32-2B4160E9E6DF}" destId="{FADC2C25-85C5-4AC3-9C26-82F7EF6DE3F7}" srcOrd="0" destOrd="0" presId="urn:microsoft.com/office/officeart/2005/8/layout/target3"/>
    <dgm:cxn modelId="{A2D53BFD-12D1-411C-B226-A63C20B5EE55}" srcId="{CDCAD406-5D87-48A8-8688-4F3B74F24F5F}" destId="{9DF1E9CB-710A-4706-AD32-2B4160E9E6DF}" srcOrd="1" destOrd="0" parTransId="{3162BF80-B6DD-46B3-BE71-5EC20084D956}" sibTransId="{DFA1138F-E359-4508-9F4E-EF6624AA0362}"/>
    <dgm:cxn modelId="{3212CF83-EBEA-4196-A782-7D97BD558D68}" type="presParOf" srcId="{F65414E8-7FB6-4446-959F-F905AC38F76E}" destId="{766655C2-3E72-433E-A983-3E32178BA710}" srcOrd="0" destOrd="0" presId="urn:microsoft.com/office/officeart/2005/8/layout/target3"/>
    <dgm:cxn modelId="{781C4F43-FE85-47F2-85D8-8593A91AA9A8}" type="presParOf" srcId="{F65414E8-7FB6-4446-959F-F905AC38F76E}" destId="{37D0C9B5-C494-4E85-996E-BED6507E7396}" srcOrd="1" destOrd="0" presId="urn:microsoft.com/office/officeart/2005/8/layout/target3"/>
    <dgm:cxn modelId="{26155164-9389-47B3-9A1B-A1912245E20B}" type="presParOf" srcId="{F65414E8-7FB6-4446-959F-F905AC38F76E}" destId="{56133B82-2770-46F1-AD1F-9437672D18BE}" srcOrd="2" destOrd="0" presId="urn:microsoft.com/office/officeart/2005/8/layout/target3"/>
    <dgm:cxn modelId="{FCC584BB-FC23-4F0E-8277-565A7E57A0B4}" type="presParOf" srcId="{F65414E8-7FB6-4446-959F-F905AC38F76E}" destId="{D79F5465-25F3-42F1-8511-9B41AF212DD2}" srcOrd="3" destOrd="0" presId="urn:microsoft.com/office/officeart/2005/8/layout/target3"/>
    <dgm:cxn modelId="{ECE2086A-BAB2-4908-814E-4123ED37C542}" type="presParOf" srcId="{F65414E8-7FB6-4446-959F-F905AC38F76E}" destId="{BC6F0B86-F982-4B66-A8D8-91B67645ECE6}" srcOrd="4" destOrd="0" presId="urn:microsoft.com/office/officeart/2005/8/layout/target3"/>
    <dgm:cxn modelId="{601DA0D0-DD9C-4F2E-9A25-167A83BD0FB3}" type="presParOf" srcId="{F65414E8-7FB6-4446-959F-F905AC38F76E}" destId="{FADC2C25-85C5-4AC3-9C26-82F7EF6DE3F7}" srcOrd="5" destOrd="0" presId="urn:microsoft.com/office/officeart/2005/8/layout/target3"/>
    <dgm:cxn modelId="{8DDCB293-3EF8-4E71-A4E0-BD544F9A0D6F}" type="presParOf" srcId="{F65414E8-7FB6-4446-959F-F905AC38F76E}" destId="{61CC4F08-A45A-4009-8FC3-9D15FF67EA7A}" srcOrd="6" destOrd="0" presId="urn:microsoft.com/office/officeart/2005/8/layout/target3"/>
    <dgm:cxn modelId="{F632DC16-6170-4683-A7C9-1BF8880D6F0F}" type="presParOf" srcId="{F65414E8-7FB6-4446-959F-F905AC38F76E}" destId="{FC198718-866C-402C-BF84-15FEFB9CDFE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BE044B3-5000-4887-A70A-2842AF1CE39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66E7F176-1064-4836-8421-DE38E761BD1B}">
      <dgm:prSet custT="1"/>
      <dgm:spPr/>
      <dgm:t>
        <a:bodyPr/>
        <a:lstStyle/>
        <a:p>
          <a:r>
            <a:rPr lang="ka-GE" sz="2000" b="1" i="1" dirty="0">
              <a:solidFill>
                <a:schemeClr val="accent5">
                  <a:lumMod val="50000"/>
                </a:schemeClr>
              </a:solidFill>
            </a:rPr>
            <a:t>ინსულინისადმი მოთხოვნილება , როგორც ვიცით, ყველასთვის ინდივიდუალურია, აუმრავ შიგა და გარე ფაქტორზეა დამოკიდებული .</a:t>
          </a:r>
          <a:endParaRPr lang="ru-RU" sz="2000" i="1" dirty="0">
            <a:solidFill>
              <a:schemeClr val="accent5">
                <a:lumMod val="50000"/>
              </a:schemeClr>
            </a:solidFill>
          </a:endParaRPr>
        </a:p>
      </dgm:t>
    </dgm:pt>
    <dgm:pt modelId="{CA307B6C-AB4A-45E8-8040-767E04953B8F}" type="parTrans" cxnId="{A140DDA4-AC1A-47F9-9CF4-CCC459B5459E}">
      <dgm:prSet/>
      <dgm:spPr/>
      <dgm:t>
        <a:bodyPr/>
        <a:lstStyle/>
        <a:p>
          <a:endParaRPr lang="ru-RU"/>
        </a:p>
      </dgm:t>
    </dgm:pt>
    <dgm:pt modelId="{A2775F56-EA6F-4BA3-9529-257A54A2170D}" type="sibTrans" cxnId="{A140DDA4-AC1A-47F9-9CF4-CCC459B5459E}">
      <dgm:prSet/>
      <dgm:spPr/>
      <dgm:t>
        <a:bodyPr/>
        <a:lstStyle/>
        <a:p>
          <a:endParaRPr lang="ru-RU"/>
        </a:p>
      </dgm:t>
    </dgm:pt>
    <dgm:pt modelId="{87AF5D4D-7FA2-41CE-8B49-804CCCE3E7C2}">
      <dgm:prSet custT="1"/>
      <dgm:spPr/>
      <dgm:t>
        <a:bodyPr/>
        <a:lstStyle/>
        <a:p>
          <a:r>
            <a:rPr lang="ka-GE" sz="2000" b="1" i="1" dirty="0">
              <a:solidFill>
                <a:schemeClr val="accent5">
                  <a:lumMod val="50000"/>
                </a:schemeClr>
              </a:solidFill>
            </a:rPr>
            <a:t>კემბრიჯის უნივერსიტეტის კვლევის ჯგუფი მუშაობს, რათა შექმნას სპეციალური ალგორითმი, რომელიც იდეალურად მოერგება თითოეულ პაციენტს, ნებისმიერ დროის მონაკვეთში. </a:t>
          </a:r>
          <a:endParaRPr lang="ru-RU" sz="2000" i="1" dirty="0">
            <a:solidFill>
              <a:schemeClr val="accent5">
                <a:lumMod val="50000"/>
              </a:schemeClr>
            </a:solidFill>
          </a:endParaRPr>
        </a:p>
      </dgm:t>
    </dgm:pt>
    <dgm:pt modelId="{089E5C06-2F3B-4364-95D0-9379A404048F}" type="parTrans" cxnId="{7BF900A7-EB48-4506-86E0-DAC006E95710}">
      <dgm:prSet/>
      <dgm:spPr/>
      <dgm:t>
        <a:bodyPr/>
        <a:lstStyle/>
        <a:p>
          <a:endParaRPr lang="ru-RU"/>
        </a:p>
      </dgm:t>
    </dgm:pt>
    <dgm:pt modelId="{352C6211-8A03-4292-A6C7-AC957425E005}" type="sibTrans" cxnId="{7BF900A7-EB48-4506-86E0-DAC006E95710}">
      <dgm:prSet/>
      <dgm:spPr/>
      <dgm:t>
        <a:bodyPr/>
        <a:lstStyle/>
        <a:p>
          <a:endParaRPr lang="ru-RU"/>
        </a:p>
      </dgm:t>
    </dgm:pt>
    <dgm:pt modelId="{E5F560B3-2152-4EF6-9BB9-142DC6D447A2}" type="pres">
      <dgm:prSet presAssocID="{7BE044B3-5000-4887-A70A-2842AF1CE395}" presName="Name0" presStyleCnt="0">
        <dgm:presLayoutVars>
          <dgm:chMax val="7"/>
          <dgm:dir/>
          <dgm:animLvl val="lvl"/>
          <dgm:resizeHandles val="exact"/>
        </dgm:presLayoutVars>
      </dgm:prSet>
      <dgm:spPr/>
    </dgm:pt>
    <dgm:pt modelId="{9FE9961B-FE2D-4867-8F51-A3570195BE2C}" type="pres">
      <dgm:prSet presAssocID="{66E7F176-1064-4836-8421-DE38E761BD1B}" presName="circle1" presStyleLbl="node1" presStyleIdx="0" presStyleCnt="2"/>
      <dgm:spPr/>
    </dgm:pt>
    <dgm:pt modelId="{7C654972-5AB4-4E72-AB15-60D1E752552F}" type="pres">
      <dgm:prSet presAssocID="{66E7F176-1064-4836-8421-DE38E761BD1B}" presName="space" presStyleCnt="0"/>
      <dgm:spPr/>
    </dgm:pt>
    <dgm:pt modelId="{90A53EFD-41C8-4896-936B-624CB0351CEF}" type="pres">
      <dgm:prSet presAssocID="{66E7F176-1064-4836-8421-DE38E761BD1B}" presName="rect1" presStyleLbl="alignAcc1" presStyleIdx="0" presStyleCnt="2"/>
      <dgm:spPr/>
    </dgm:pt>
    <dgm:pt modelId="{47E4D6C2-886C-447D-A1FA-A13462FD29EC}" type="pres">
      <dgm:prSet presAssocID="{87AF5D4D-7FA2-41CE-8B49-804CCCE3E7C2}" presName="vertSpace2" presStyleLbl="node1" presStyleIdx="0" presStyleCnt="2"/>
      <dgm:spPr/>
    </dgm:pt>
    <dgm:pt modelId="{C999AB4A-A666-4D88-A258-DB5000E6F3F3}" type="pres">
      <dgm:prSet presAssocID="{87AF5D4D-7FA2-41CE-8B49-804CCCE3E7C2}" presName="circle2" presStyleLbl="node1" presStyleIdx="1" presStyleCnt="2"/>
      <dgm:spPr/>
    </dgm:pt>
    <dgm:pt modelId="{5E019206-57B7-4CD5-9251-086C73078EAA}" type="pres">
      <dgm:prSet presAssocID="{87AF5D4D-7FA2-41CE-8B49-804CCCE3E7C2}" presName="rect2" presStyleLbl="alignAcc1" presStyleIdx="1" presStyleCnt="2"/>
      <dgm:spPr/>
    </dgm:pt>
    <dgm:pt modelId="{3AE482E7-4A97-4CCD-AA26-9B77A54201F4}" type="pres">
      <dgm:prSet presAssocID="{66E7F176-1064-4836-8421-DE38E761BD1B}" presName="rect1ParTxNoCh" presStyleLbl="alignAcc1" presStyleIdx="1" presStyleCnt="2">
        <dgm:presLayoutVars>
          <dgm:chMax val="1"/>
          <dgm:bulletEnabled val="1"/>
        </dgm:presLayoutVars>
      </dgm:prSet>
      <dgm:spPr/>
    </dgm:pt>
    <dgm:pt modelId="{7934C262-F241-4D39-938C-5EC28BB056B4}" type="pres">
      <dgm:prSet presAssocID="{87AF5D4D-7FA2-41CE-8B49-804CCCE3E7C2}" presName="rect2ParTxNoCh" presStyleLbl="alignAcc1" presStyleIdx="1" presStyleCnt="2">
        <dgm:presLayoutVars>
          <dgm:chMax val="1"/>
          <dgm:bulletEnabled val="1"/>
        </dgm:presLayoutVars>
      </dgm:prSet>
      <dgm:spPr/>
    </dgm:pt>
  </dgm:ptLst>
  <dgm:cxnLst>
    <dgm:cxn modelId="{C0D84B35-1D48-49B3-8B1F-4E7752CD2649}" type="presOf" srcId="{7BE044B3-5000-4887-A70A-2842AF1CE395}" destId="{E5F560B3-2152-4EF6-9BB9-142DC6D447A2}" srcOrd="0" destOrd="0" presId="urn:microsoft.com/office/officeart/2005/8/layout/target3"/>
    <dgm:cxn modelId="{2AA3CF3D-9680-491D-BED2-34386B7520CB}" type="presOf" srcId="{87AF5D4D-7FA2-41CE-8B49-804CCCE3E7C2}" destId="{7934C262-F241-4D39-938C-5EC28BB056B4}" srcOrd="1" destOrd="0" presId="urn:microsoft.com/office/officeart/2005/8/layout/target3"/>
    <dgm:cxn modelId="{1EE5BA4E-03ED-4C41-A21F-1A373B9A2E36}" type="presOf" srcId="{87AF5D4D-7FA2-41CE-8B49-804CCCE3E7C2}" destId="{5E019206-57B7-4CD5-9251-086C73078EAA}" srcOrd="0" destOrd="0" presId="urn:microsoft.com/office/officeart/2005/8/layout/target3"/>
    <dgm:cxn modelId="{158BE070-9611-41A4-8AEB-6EB9E97988F3}" type="presOf" srcId="{66E7F176-1064-4836-8421-DE38E761BD1B}" destId="{3AE482E7-4A97-4CCD-AA26-9B77A54201F4}" srcOrd="1" destOrd="0" presId="urn:microsoft.com/office/officeart/2005/8/layout/target3"/>
    <dgm:cxn modelId="{A140DDA4-AC1A-47F9-9CF4-CCC459B5459E}" srcId="{7BE044B3-5000-4887-A70A-2842AF1CE395}" destId="{66E7F176-1064-4836-8421-DE38E761BD1B}" srcOrd="0" destOrd="0" parTransId="{CA307B6C-AB4A-45E8-8040-767E04953B8F}" sibTransId="{A2775F56-EA6F-4BA3-9529-257A54A2170D}"/>
    <dgm:cxn modelId="{7BF900A7-EB48-4506-86E0-DAC006E95710}" srcId="{7BE044B3-5000-4887-A70A-2842AF1CE395}" destId="{87AF5D4D-7FA2-41CE-8B49-804CCCE3E7C2}" srcOrd="1" destOrd="0" parTransId="{089E5C06-2F3B-4364-95D0-9379A404048F}" sibTransId="{352C6211-8A03-4292-A6C7-AC957425E005}"/>
    <dgm:cxn modelId="{11C966D0-442A-4376-B911-D74266A49519}" type="presOf" srcId="{66E7F176-1064-4836-8421-DE38E761BD1B}" destId="{90A53EFD-41C8-4896-936B-624CB0351CEF}" srcOrd="0" destOrd="0" presId="urn:microsoft.com/office/officeart/2005/8/layout/target3"/>
    <dgm:cxn modelId="{D0CF23A6-A35B-4D09-9399-42BC9C8E80D2}" type="presParOf" srcId="{E5F560B3-2152-4EF6-9BB9-142DC6D447A2}" destId="{9FE9961B-FE2D-4867-8F51-A3570195BE2C}" srcOrd="0" destOrd="0" presId="urn:microsoft.com/office/officeart/2005/8/layout/target3"/>
    <dgm:cxn modelId="{B6BF1589-CDF9-40C1-B934-EA9BEDDAD404}" type="presParOf" srcId="{E5F560B3-2152-4EF6-9BB9-142DC6D447A2}" destId="{7C654972-5AB4-4E72-AB15-60D1E752552F}" srcOrd="1" destOrd="0" presId="urn:microsoft.com/office/officeart/2005/8/layout/target3"/>
    <dgm:cxn modelId="{BA5445EB-3B27-496C-9F84-C77A75342F8B}" type="presParOf" srcId="{E5F560B3-2152-4EF6-9BB9-142DC6D447A2}" destId="{90A53EFD-41C8-4896-936B-624CB0351CEF}" srcOrd="2" destOrd="0" presId="urn:microsoft.com/office/officeart/2005/8/layout/target3"/>
    <dgm:cxn modelId="{8DAB9F25-94BB-4C2D-87B4-5C8CF8A31BAD}" type="presParOf" srcId="{E5F560B3-2152-4EF6-9BB9-142DC6D447A2}" destId="{47E4D6C2-886C-447D-A1FA-A13462FD29EC}" srcOrd="3" destOrd="0" presId="urn:microsoft.com/office/officeart/2005/8/layout/target3"/>
    <dgm:cxn modelId="{24C29056-9274-4535-8DC0-602FCEDDB987}" type="presParOf" srcId="{E5F560B3-2152-4EF6-9BB9-142DC6D447A2}" destId="{C999AB4A-A666-4D88-A258-DB5000E6F3F3}" srcOrd="4" destOrd="0" presId="urn:microsoft.com/office/officeart/2005/8/layout/target3"/>
    <dgm:cxn modelId="{4C5E15F8-3C6D-4CA4-8A51-238DCD2F43D6}" type="presParOf" srcId="{E5F560B3-2152-4EF6-9BB9-142DC6D447A2}" destId="{5E019206-57B7-4CD5-9251-086C73078EAA}" srcOrd="5" destOrd="0" presId="urn:microsoft.com/office/officeart/2005/8/layout/target3"/>
    <dgm:cxn modelId="{BC38258C-A560-406A-BEAF-78592BE438BF}" type="presParOf" srcId="{E5F560B3-2152-4EF6-9BB9-142DC6D447A2}" destId="{3AE482E7-4A97-4CCD-AA26-9B77A54201F4}" srcOrd="6" destOrd="0" presId="urn:microsoft.com/office/officeart/2005/8/layout/target3"/>
    <dgm:cxn modelId="{664A21B0-4BE2-4062-BE86-E1AED098E6AD}" type="presParOf" srcId="{E5F560B3-2152-4EF6-9BB9-142DC6D447A2}" destId="{7934C262-F241-4D39-938C-5EC28BB056B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7D8438E-2FA2-4B06-9DA8-CA522F10515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60E5402C-4CC9-4695-A2AD-958748FDDA50}">
      <dgm:prSet custT="1"/>
      <dgm:spPr/>
      <dgm:t>
        <a:bodyPr/>
        <a:lstStyle/>
        <a:p>
          <a:pPr algn="ctr"/>
          <a:r>
            <a:rPr lang="ka-GE" sz="2000" b="1" i="1" dirty="0">
              <a:solidFill>
                <a:schemeClr val="accent5">
                  <a:lumMod val="50000"/>
                </a:schemeClr>
              </a:solidFill>
            </a:rPr>
            <a:t> მომავლისთვის, მეცნიერები გვპირდებიან          სპეციალური </a:t>
          </a:r>
          <a:r>
            <a:rPr lang="ka-GE" sz="2000" b="1" i="1" dirty="0">
              <a:solidFill>
                <a:srgbClr val="C00000"/>
              </a:solidFill>
            </a:rPr>
            <a:t>მიკროჩიპების </a:t>
          </a:r>
          <a:r>
            <a:rPr lang="ka-GE" sz="2000" b="1" i="1" dirty="0">
              <a:solidFill>
                <a:schemeClr val="accent5">
                  <a:lumMod val="50000"/>
                </a:schemeClr>
              </a:solidFill>
            </a:rPr>
            <a:t>შექმნას, რომელიც ტიპი 1 დიაბეტს ამოიცნობს ჯერ კიდევ გამოვლენამდე. </a:t>
          </a:r>
        </a:p>
        <a:p>
          <a:pPr algn="ctr"/>
          <a:r>
            <a:rPr lang="ka-GE" sz="2000" b="1" i="1" dirty="0">
              <a:solidFill>
                <a:schemeClr val="accent5">
                  <a:lumMod val="50000"/>
                </a:schemeClr>
              </a:solidFill>
            </a:rPr>
            <a:t>ასევე ნანორობოტებს, რომელიც იმოგზაურებს სისხლის ნაკადში, ავტომატურად გაზომავენ გლიკემიას და გამოათავისუფლებენ საჭირო რაოდენობის ინსულინს. </a:t>
          </a:r>
          <a:endParaRPr lang="ru-RU" sz="2000" i="1" dirty="0">
            <a:solidFill>
              <a:schemeClr val="accent5">
                <a:lumMod val="50000"/>
              </a:schemeClr>
            </a:solidFill>
          </a:endParaRPr>
        </a:p>
      </dgm:t>
    </dgm:pt>
    <dgm:pt modelId="{D51BF1C5-DCF3-46B2-83CC-78770C0756D3}" type="parTrans" cxnId="{5C943DD6-540A-4FE6-9118-317036E56B44}">
      <dgm:prSet/>
      <dgm:spPr/>
      <dgm:t>
        <a:bodyPr/>
        <a:lstStyle/>
        <a:p>
          <a:endParaRPr lang="ru-RU"/>
        </a:p>
      </dgm:t>
    </dgm:pt>
    <dgm:pt modelId="{39F23BB9-F26B-437A-A191-002189BC1F2D}" type="sibTrans" cxnId="{5C943DD6-540A-4FE6-9118-317036E56B44}">
      <dgm:prSet/>
      <dgm:spPr/>
      <dgm:t>
        <a:bodyPr/>
        <a:lstStyle/>
        <a:p>
          <a:endParaRPr lang="ru-RU"/>
        </a:p>
      </dgm:t>
    </dgm:pt>
    <dgm:pt modelId="{4803BEDC-6428-4437-90FF-E1560CB4CEEF}" type="pres">
      <dgm:prSet presAssocID="{77D8438E-2FA2-4B06-9DA8-CA522F105158}" presName="Name0" presStyleCnt="0">
        <dgm:presLayoutVars>
          <dgm:chMax val="7"/>
          <dgm:dir/>
          <dgm:animLvl val="lvl"/>
          <dgm:resizeHandles val="exact"/>
        </dgm:presLayoutVars>
      </dgm:prSet>
      <dgm:spPr/>
    </dgm:pt>
    <dgm:pt modelId="{58F88393-C062-4C99-AD9E-352B3F3BF6E2}" type="pres">
      <dgm:prSet presAssocID="{60E5402C-4CC9-4695-A2AD-958748FDDA50}" presName="circle1" presStyleLbl="node1" presStyleIdx="0" presStyleCnt="1"/>
      <dgm:spPr/>
    </dgm:pt>
    <dgm:pt modelId="{56CA1985-57C2-42D3-9E71-E5CC8C7AEA53}" type="pres">
      <dgm:prSet presAssocID="{60E5402C-4CC9-4695-A2AD-958748FDDA50}" presName="space" presStyleCnt="0"/>
      <dgm:spPr/>
    </dgm:pt>
    <dgm:pt modelId="{77485D42-2B1F-4BE9-88D8-527D23B622D3}" type="pres">
      <dgm:prSet presAssocID="{60E5402C-4CC9-4695-A2AD-958748FDDA50}" presName="rect1" presStyleLbl="alignAcc1" presStyleIdx="0" presStyleCnt="1" custLinFactNeighborY="1543"/>
      <dgm:spPr/>
    </dgm:pt>
    <dgm:pt modelId="{3F3EC3DD-5717-4589-AACA-F5468D10A6CD}" type="pres">
      <dgm:prSet presAssocID="{60E5402C-4CC9-4695-A2AD-958748FDDA50}" presName="rect1ParTxNoCh" presStyleLbl="alignAcc1" presStyleIdx="0" presStyleCnt="1">
        <dgm:presLayoutVars>
          <dgm:chMax val="1"/>
          <dgm:bulletEnabled val="1"/>
        </dgm:presLayoutVars>
      </dgm:prSet>
      <dgm:spPr/>
    </dgm:pt>
  </dgm:ptLst>
  <dgm:cxnLst>
    <dgm:cxn modelId="{62D76502-B172-46BE-9DBC-A0BA4B2FED48}" type="presOf" srcId="{77D8438E-2FA2-4B06-9DA8-CA522F105158}" destId="{4803BEDC-6428-4437-90FF-E1560CB4CEEF}" srcOrd="0" destOrd="0" presId="urn:microsoft.com/office/officeart/2005/8/layout/target3"/>
    <dgm:cxn modelId="{C65FCAA6-A64F-40CF-9273-C0E9DFAF064D}" type="presOf" srcId="{60E5402C-4CC9-4695-A2AD-958748FDDA50}" destId="{77485D42-2B1F-4BE9-88D8-527D23B622D3}" srcOrd="0" destOrd="0" presId="urn:microsoft.com/office/officeart/2005/8/layout/target3"/>
    <dgm:cxn modelId="{5C943DD6-540A-4FE6-9118-317036E56B44}" srcId="{77D8438E-2FA2-4B06-9DA8-CA522F105158}" destId="{60E5402C-4CC9-4695-A2AD-958748FDDA50}" srcOrd="0" destOrd="0" parTransId="{D51BF1C5-DCF3-46B2-83CC-78770C0756D3}" sibTransId="{39F23BB9-F26B-437A-A191-002189BC1F2D}"/>
    <dgm:cxn modelId="{5A0484F0-7547-4D62-B1B5-E7A2EF0FB8C7}" type="presOf" srcId="{60E5402C-4CC9-4695-A2AD-958748FDDA50}" destId="{3F3EC3DD-5717-4589-AACA-F5468D10A6CD}" srcOrd="1" destOrd="0" presId="urn:microsoft.com/office/officeart/2005/8/layout/target3"/>
    <dgm:cxn modelId="{A75D0447-BD5C-4A7F-9CC1-2196780695CB}" type="presParOf" srcId="{4803BEDC-6428-4437-90FF-E1560CB4CEEF}" destId="{58F88393-C062-4C99-AD9E-352B3F3BF6E2}" srcOrd="0" destOrd="0" presId="urn:microsoft.com/office/officeart/2005/8/layout/target3"/>
    <dgm:cxn modelId="{6221F3BE-3882-482B-9F13-5AF18FC0C059}" type="presParOf" srcId="{4803BEDC-6428-4437-90FF-E1560CB4CEEF}" destId="{56CA1985-57C2-42D3-9E71-E5CC8C7AEA53}" srcOrd="1" destOrd="0" presId="urn:microsoft.com/office/officeart/2005/8/layout/target3"/>
    <dgm:cxn modelId="{F4BE0640-735E-44C4-A6F4-F386EBDB3BA0}" type="presParOf" srcId="{4803BEDC-6428-4437-90FF-E1560CB4CEEF}" destId="{77485D42-2B1F-4BE9-88D8-527D23B622D3}" srcOrd="2" destOrd="0" presId="urn:microsoft.com/office/officeart/2005/8/layout/target3"/>
    <dgm:cxn modelId="{287C206F-B6C7-4D7C-BF4B-F1018D5EA43E}" type="presParOf" srcId="{4803BEDC-6428-4437-90FF-E1560CB4CEEF}" destId="{3F3EC3DD-5717-4589-AACA-F5468D10A6C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7E25A5-BC87-4273-B4C4-0FEA968EB67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7CE4A72A-0B09-4C2B-BE54-2378989282D1}">
      <dgm:prSet custT="1"/>
      <dgm:spPr/>
      <dgm:t>
        <a:bodyPr/>
        <a:lstStyle/>
        <a:p>
          <a:r>
            <a:rPr lang="ka-GE" sz="2000" b="1" i="1" dirty="0">
              <a:solidFill>
                <a:schemeClr val="accent5">
                  <a:lumMod val="50000"/>
                </a:schemeClr>
              </a:solidFill>
            </a:rPr>
            <a:t>გარდა ზემოთთქმულისა, მსოფლიოს წამყვან სამეცნიერო ცენტრებში მიმდინარეობს ინტენსიური კვლევები დიაბეტის პრობლემის მოსაგვარებლად. </a:t>
          </a:r>
        </a:p>
        <a:p>
          <a:r>
            <a:rPr lang="ka-GE" sz="2000" b="1" i="1" dirty="0">
              <a:solidFill>
                <a:schemeClr val="accent5">
                  <a:lumMod val="50000"/>
                </a:schemeClr>
              </a:solidFill>
            </a:rPr>
            <a:t>ეს კვლევები საბოლოო ჯამში </a:t>
          </a:r>
          <a:r>
            <a:rPr lang="ka-GE" sz="2000" b="1" i="1" dirty="0">
              <a:solidFill>
                <a:srgbClr val="C00000"/>
              </a:solidFill>
            </a:rPr>
            <a:t>დაამარცხებს</a:t>
          </a:r>
          <a:r>
            <a:rPr lang="ka-GE" sz="2000" b="1" i="1" dirty="0">
              <a:solidFill>
                <a:schemeClr val="accent5">
                  <a:lumMod val="50000"/>
                </a:schemeClr>
              </a:solidFill>
            </a:rPr>
            <a:t> </a:t>
          </a:r>
          <a:r>
            <a:rPr lang="ka-GE" sz="2000" b="1" i="1" dirty="0">
              <a:solidFill>
                <a:srgbClr val="C00000"/>
              </a:solidFill>
            </a:rPr>
            <a:t>დიაბეტს</a:t>
          </a:r>
          <a:r>
            <a:rPr lang="ka-GE" sz="2000" b="1" i="1" dirty="0">
              <a:solidFill>
                <a:schemeClr val="accent5">
                  <a:lumMod val="50000"/>
                </a:schemeClr>
              </a:solidFill>
            </a:rPr>
            <a:t>, რაც ასეულობით მილიონი ადამიანის ცხოვრებას შეცვლის.</a:t>
          </a:r>
          <a:endParaRPr lang="ru-RU" sz="2000" i="1" dirty="0">
            <a:solidFill>
              <a:schemeClr val="accent5">
                <a:lumMod val="50000"/>
              </a:schemeClr>
            </a:solidFill>
          </a:endParaRPr>
        </a:p>
      </dgm:t>
    </dgm:pt>
    <dgm:pt modelId="{3E60B3E2-BAA5-452F-93D5-312D3E66A0EB}" type="parTrans" cxnId="{C3DC7B85-435F-46A2-8DBC-634B3C75A0D1}">
      <dgm:prSet/>
      <dgm:spPr/>
      <dgm:t>
        <a:bodyPr/>
        <a:lstStyle/>
        <a:p>
          <a:endParaRPr lang="ru-RU"/>
        </a:p>
      </dgm:t>
    </dgm:pt>
    <dgm:pt modelId="{90C1033B-3873-4B7E-997C-7A0B888AC34B}" type="sibTrans" cxnId="{C3DC7B85-435F-46A2-8DBC-634B3C75A0D1}">
      <dgm:prSet/>
      <dgm:spPr/>
      <dgm:t>
        <a:bodyPr/>
        <a:lstStyle/>
        <a:p>
          <a:endParaRPr lang="ru-RU"/>
        </a:p>
      </dgm:t>
    </dgm:pt>
    <dgm:pt modelId="{45E65149-8D35-47CE-99A5-1621C9D89446}" type="pres">
      <dgm:prSet presAssocID="{E17E25A5-BC87-4273-B4C4-0FEA968EB678}" presName="Name0" presStyleCnt="0">
        <dgm:presLayoutVars>
          <dgm:chMax val="7"/>
          <dgm:dir/>
          <dgm:animLvl val="lvl"/>
          <dgm:resizeHandles val="exact"/>
        </dgm:presLayoutVars>
      </dgm:prSet>
      <dgm:spPr/>
    </dgm:pt>
    <dgm:pt modelId="{574FA7EA-387D-4179-A6C4-F85CBAE94F19}" type="pres">
      <dgm:prSet presAssocID="{7CE4A72A-0B09-4C2B-BE54-2378989282D1}" presName="circle1" presStyleLbl="node1" presStyleIdx="0" presStyleCnt="1"/>
      <dgm:spPr/>
    </dgm:pt>
    <dgm:pt modelId="{0C822828-ADB2-4839-A9A8-21CA21C91BAB}" type="pres">
      <dgm:prSet presAssocID="{7CE4A72A-0B09-4C2B-BE54-2378989282D1}" presName="space" presStyleCnt="0"/>
      <dgm:spPr/>
    </dgm:pt>
    <dgm:pt modelId="{ED3F426F-2E81-40A1-9F6B-0101E4F627E3}" type="pres">
      <dgm:prSet presAssocID="{7CE4A72A-0B09-4C2B-BE54-2378989282D1}" presName="rect1" presStyleLbl="alignAcc1" presStyleIdx="0" presStyleCnt="1" custLinFactNeighborX="1078" custLinFactNeighborY="220"/>
      <dgm:spPr/>
    </dgm:pt>
    <dgm:pt modelId="{93250EF3-878F-4EC5-A3E9-C35699DC8FF8}" type="pres">
      <dgm:prSet presAssocID="{7CE4A72A-0B09-4C2B-BE54-2378989282D1}" presName="rect1ParTxNoCh" presStyleLbl="alignAcc1" presStyleIdx="0" presStyleCnt="1">
        <dgm:presLayoutVars>
          <dgm:chMax val="1"/>
          <dgm:bulletEnabled val="1"/>
        </dgm:presLayoutVars>
      </dgm:prSet>
      <dgm:spPr/>
    </dgm:pt>
  </dgm:ptLst>
  <dgm:cxnLst>
    <dgm:cxn modelId="{3AF8A856-9E7B-4AD7-80A2-16255F380569}" type="presOf" srcId="{7CE4A72A-0B09-4C2B-BE54-2378989282D1}" destId="{93250EF3-878F-4EC5-A3E9-C35699DC8FF8}" srcOrd="1" destOrd="0" presId="urn:microsoft.com/office/officeart/2005/8/layout/target3"/>
    <dgm:cxn modelId="{8E4E4A85-C8D8-4F91-965F-8E52B2ABF301}" type="presOf" srcId="{7CE4A72A-0B09-4C2B-BE54-2378989282D1}" destId="{ED3F426F-2E81-40A1-9F6B-0101E4F627E3}" srcOrd="0" destOrd="0" presId="urn:microsoft.com/office/officeart/2005/8/layout/target3"/>
    <dgm:cxn modelId="{C3DC7B85-435F-46A2-8DBC-634B3C75A0D1}" srcId="{E17E25A5-BC87-4273-B4C4-0FEA968EB678}" destId="{7CE4A72A-0B09-4C2B-BE54-2378989282D1}" srcOrd="0" destOrd="0" parTransId="{3E60B3E2-BAA5-452F-93D5-312D3E66A0EB}" sibTransId="{90C1033B-3873-4B7E-997C-7A0B888AC34B}"/>
    <dgm:cxn modelId="{8D2BCC90-7717-4B59-9902-75CF701F8CF0}" type="presOf" srcId="{E17E25A5-BC87-4273-B4C4-0FEA968EB678}" destId="{45E65149-8D35-47CE-99A5-1621C9D89446}" srcOrd="0" destOrd="0" presId="urn:microsoft.com/office/officeart/2005/8/layout/target3"/>
    <dgm:cxn modelId="{AB15E003-0A14-4D71-A54B-4630752C488A}" type="presParOf" srcId="{45E65149-8D35-47CE-99A5-1621C9D89446}" destId="{574FA7EA-387D-4179-A6C4-F85CBAE94F19}" srcOrd="0" destOrd="0" presId="urn:microsoft.com/office/officeart/2005/8/layout/target3"/>
    <dgm:cxn modelId="{7103C271-9B3A-4A9C-ACCF-1AEAB6C2FB0C}" type="presParOf" srcId="{45E65149-8D35-47CE-99A5-1621C9D89446}" destId="{0C822828-ADB2-4839-A9A8-21CA21C91BAB}" srcOrd="1" destOrd="0" presId="urn:microsoft.com/office/officeart/2005/8/layout/target3"/>
    <dgm:cxn modelId="{FE634981-B9E7-4596-A354-D524D045719B}" type="presParOf" srcId="{45E65149-8D35-47CE-99A5-1621C9D89446}" destId="{ED3F426F-2E81-40A1-9F6B-0101E4F627E3}" srcOrd="2" destOrd="0" presId="urn:microsoft.com/office/officeart/2005/8/layout/target3"/>
    <dgm:cxn modelId="{30A74E9C-63DD-4CCA-B25B-C3D447F09C79}" type="presParOf" srcId="{45E65149-8D35-47CE-99A5-1621C9D89446}" destId="{93250EF3-878F-4EC5-A3E9-C35699DC8FF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12F4DB9-FF6A-45B9-9519-05A94BFC6F3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E99D2D5F-A9CC-437A-9ADB-DD0DBA90D6D8}">
      <dgm:prSet custT="1"/>
      <dgm:spPr/>
      <dgm:t>
        <a:bodyPr/>
        <a:lstStyle/>
        <a:p>
          <a:r>
            <a:rPr lang="ka-GE" sz="2400" b="1" i="1" dirty="0">
              <a:solidFill>
                <a:srgbClr val="C00000"/>
              </a:solidFill>
            </a:rPr>
            <a:t>გმადლობთ ყურადღებისთვის!</a:t>
          </a:r>
          <a:endParaRPr lang="ru-RU" sz="2400" i="1" dirty="0">
            <a:solidFill>
              <a:srgbClr val="C00000"/>
            </a:solidFill>
          </a:endParaRPr>
        </a:p>
      </dgm:t>
    </dgm:pt>
    <dgm:pt modelId="{0EAD7999-79B0-49B3-83E8-7FFF68422C27}" type="parTrans" cxnId="{B84CFCAD-B43E-4AE8-8A3E-C234CB3CD6E0}">
      <dgm:prSet/>
      <dgm:spPr/>
      <dgm:t>
        <a:bodyPr/>
        <a:lstStyle/>
        <a:p>
          <a:endParaRPr lang="ru-RU"/>
        </a:p>
      </dgm:t>
    </dgm:pt>
    <dgm:pt modelId="{7FB077C0-936B-4B35-9D73-50793045D746}" type="sibTrans" cxnId="{B84CFCAD-B43E-4AE8-8A3E-C234CB3CD6E0}">
      <dgm:prSet/>
      <dgm:spPr/>
      <dgm:t>
        <a:bodyPr/>
        <a:lstStyle/>
        <a:p>
          <a:endParaRPr lang="ru-RU"/>
        </a:p>
      </dgm:t>
    </dgm:pt>
    <dgm:pt modelId="{0C03797C-3FC8-4EAD-89A7-8C56301B76FC}" type="pres">
      <dgm:prSet presAssocID="{A12F4DB9-FF6A-45B9-9519-05A94BFC6F31}" presName="Name0" presStyleCnt="0">
        <dgm:presLayoutVars>
          <dgm:chMax val="7"/>
          <dgm:dir/>
          <dgm:animLvl val="lvl"/>
          <dgm:resizeHandles val="exact"/>
        </dgm:presLayoutVars>
      </dgm:prSet>
      <dgm:spPr/>
    </dgm:pt>
    <dgm:pt modelId="{706A80D0-67C9-4A02-80D4-E2F0BD06AA18}" type="pres">
      <dgm:prSet presAssocID="{E99D2D5F-A9CC-437A-9ADB-DD0DBA90D6D8}" presName="circle1" presStyleLbl="node1" presStyleIdx="0" presStyleCnt="1"/>
      <dgm:spPr/>
    </dgm:pt>
    <dgm:pt modelId="{73E1F0D5-50B7-4ABD-A01F-65048F4A1AF2}" type="pres">
      <dgm:prSet presAssocID="{E99D2D5F-A9CC-437A-9ADB-DD0DBA90D6D8}" presName="space" presStyleCnt="0"/>
      <dgm:spPr/>
    </dgm:pt>
    <dgm:pt modelId="{99E01DF8-0E02-4EDD-90AC-9CE52E503586}" type="pres">
      <dgm:prSet presAssocID="{E99D2D5F-A9CC-437A-9ADB-DD0DBA90D6D8}" presName="rect1" presStyleLbl="alignAcc1" presStyleIdx="0" presStyleCnt="1"/>
      <dgm:spPr/>
    </dgm:pt>
    <dgm:pt modelId="{E27F2174-7449-4333-94C6-9065A0E6C914}" type="pres">
      <dgm:prSet presAssocID="{E99D2D5F-A9CC-437A-9ADB-DD0DBA90D6D8}" presName="rect1ParTxNoCh" presStyleLbl="alignAcc1" presStyleIdx="0" presStyleCnt="1">
        <dgm:presLayoutVars>
          <dgm:chMax val="1"/>
          <dgm:bulletEnabled val="1"/>
        </dgm:presLayoutVars>
      </dgm:prSet>
      <dgm:spPr/>
    </dgm:pt>
  </dgm:ptLst>
  <dgm:cxnLst>
    <dgm:cxn modelId="{B986D23A-92C2-443B-8E69-6DDF075D9D3D}" type="presOf" srcId="{E99D2D5F-A9CC-437A-9ADB-DD0DBA90D6D8}" destId="{E27F2174-7449-4333-94C6-9065A0E6C914}" srcOrd="1" destOrd="0" presId="urn:microsoft.com/office/officeart/2005/8/layout/target3"/>
    <dgm:cxn modelId="{53C26DAD-F24D-4760-85E7-BF51E1F8C809}" type="presOf" srcId="{A12F4DB9-FF6A-45B9-9519-05A94BFC6F31}" destId="{0C03797C-3FC8-4EAD-89A7-8C56301B76FC}" srcOrd="0" destOrd="0" presId="urn:microsoft.com/office/officeart/2005/8/layout/target3"/>
    <dgm:cxn modelId="{B84CFCAD-B43E-4AE8-8A3E-C234CB3CD6E0}" srcId="{A12F4DB9-FF6A-45B9-9519-05A94BFC6F31}" destId="{E99D2D5F-A9CC-437A-9ADB-DD0DBA90D6D8}" srcOrd="0" destOrd="0" parTransId="{0EAD7999-79B0-49B3-83E8-7FFF68422C27}" sibTransId="{7FB077C0-936B-4B35-9D73-50793045D746}"/>
    <dgm:cxn modelId="{8BDC29D6-C145-469D-B033-BC434FAFF767}" type="presOf" srcId="{E99D2D5F-A9CC-437A-9ADB-DD0DBA90D6D8}" destId="{99E01DF8-0E02-4EDD-90AC-9CE52E503586}" srcOrd="0" destOrd="0" presId="urn:microsoft.com/office/officeart/2005/8/layout/target3"/>
    <dgm:cxn modelId="{5D826C85-4968-40D6-807B-11B59531D927}" type="presParOf" srcId="{0C03797C-3FC8-4EAD-89A7-8C56301B76FC}" destId="{706A80D0-67C9-4A02-80D4-E2F0BD06AA18}" srcOrd="0" destOrd="0" presId="urn:microsoft.com/office/officeart/2005/8/layout/target3"/>
    <dgm:cxn modelId="{AA638B54-3A90-4250-B71F-36C9D8D95DB7}" type="presParOf" srcId="{0C03797C-3FC8-4EAD-89A7-8C56301B76FC}" destId="{73E1F0D5-50B7-4ABD-A01F-65048F4A1AF2}" srcOrd="1" destOrd="0" presId="urn:microsoft.com/office/officeart/2005/8/layout/target3"/>
    <dgm:cxn modelId="{5904BB68-94F0-44E9-8229-CE65D5AEC67A}" type="presParOf" srcId="{0C03797C-3FC8-4EAD-89A7-8C56301B76FC}" destId="{99E01DF8-0E02-4EDD-90AC-9CE52E503586}" srcOrd="2" destOrd="0" presId="urn:microsoft.com/office/officeart/2005/8/layout/target3"/>
    <dgm:cxn modelId="{0823A5EE-D044-42E5-BD7F-90B03B3DC1BA}" type="presParOf" srcId="{0C03797C-3FC8-4EAD-89A7-8C56301B76FC}" destId="{E27F2174-7449-4333-94C6-9065A0E6C91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C7CF0-A370-4681-AEA9-18FF08921C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A688B9D-C2E0-4677-B72B-7528BAF8C76C}">
      <dgm:prSet/>
      <dgm:spPr/>
      <dgm:t>
        <a:bodyPr/>
        <a:lstStyle/>
        <a:p>
          <a:r>
            <a:rPr lang="ka-GE" dirty="0"/>
            <a:t>დიაბეტი ტიპი 1</a:t>
          </a:r>
          <a:endParaRPr lang="ru-RU" dirty="0"/>
        </a:p>
      </dgm:t>
    </dgm:pt>
    <dgm:pt modelId="{297618ED-709D-4E6F-A35F-D30EE6B9B0CD}" type="parTrans" cxnId="{71C495DB-12C4-40C2-88D3-BF85B2BDEDF4}">
      <dgm:prSet/>
      <dgm:spPr/>
      <dgm:t>
        <a:bodyPr/>
        <a:lstStyle/>
        <a:p>
          <a:endParaRPr lang="ru-RU"/>
        </a:p>
      </dgm:t>
    </dgm:pt>
    <dgm:pt modelId="{DA8EAAEE-1B73-4926-A89D-EBE1AE32A95F}" type="sibTrans" cxnId="{71C495DB-12C4-40C2-88D3-BF85B2BDEDF4}">
      <dgm:prSet/>
      <dgm:spPr/>
      <dgm:t>
        <a:bodyPr/>
        <a:lstStyle/>
        <a:p>
          <a:endParaRPr lang="ru-RU"/>
        </a:p>
      </dgm:t>
    </dgm:pt>
    <dgm:pt modelId="{7AA3FCC9-BAB8-4791-93DC-02E3BA166390}" type="pres">
      <dgm:prSet presAssocID="{077C7CF0-A370-4681-AEA9-18FF08921CC5}" presName="linear" presStyleCnt="0">
        <dgm:presLayoutVars>
          <dgm:animLvl val="lvl"/>
          <dgm:resizeHandles val="exact"/>
        </dgm:presLayoutVars>
      </dgm:prSet>
      <dgm:spPr/>
    </dgm:pt>
    <dgm:pt modelId="{799FF180-B132-4860-97DF-4464B1868E5C}" type="pres">
      <dgm:prSet presAssocID="{8A688B9D-C2E0-4677-B72B-7528BAF8C76C}" presName="parentText" presStyleLbl="node1" presStyleIdx="0" presStyleCnt="1">
        <dgm:presLayoutVars>
          <dgm:chMax val="0"/>
          <dgm:bulletEnabled val="1"/>
        </dgm:presLayoutVars>
      </dgm:prSet>
      <dgm:spPr/>
    </dgm:pt>
  </dgm:ptLst>
  <dgm:cxnLst>
    <dgm:cxn modelId="{5D8C998F-1666-41EA-8672-66A67B119B8E}" type="presOf" srcId="{8A688B9D-C2E0-4677-B72B-7528BAF8C76C}" destId="{799FF180-B132-4860-97DF-4464B1868E5C}" srcOrd="0" destOrd="0" presId="urn:microsoft.com/office/officeart/2005/8/layout/vList2"/>
    <dgm:cxn modelId="{19E73FB4-D97D-4E01-8D68-74D4D4518A59}" type="presOf" srcId="{077C7CF0-A370-4681-AEA9-18FF08921CC5}" destId="{7AA3FCC9-BAB8-4791-93DC-02E3BA166390}" srcOrd="0" destOrd="0" presId="urn:microsoft.com/office/officeart/2005/8/layout/vList2"/>
    <dgm:cxn modelId="{71C495DB-12C4-40C2-88D3-BF85B2BDEDF4}" srcId="{077C7CF0-A370-4681-AEA9-18FF08921CC5}" destId="{8A688B9D-C2E0-4677-B72B-7528BAF8C76C}" srcOrd="0" destOrd="0" parTransId="{297618ED-709D-4E6F-A35F-D30EE6B9B0CD}" sibTransId="{DA8EAAEE-1B73-4926-A89D-EBE1AE32A95F}"/>
    <dgm:cxn modelId="{B162F6BD-6B06-4205-87D6-CC139D543B74}" type="presParOf" srcId="{7AA3FCC9-BAB8-4791-93DC-02E3BA166390}" destId="{799FF180-B132-4860-97DF-4464B1868E5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3D06E6-2D14-4E57-9062-D6D3EFC0F23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DD4B18B0-8BAD-47AD-B385-DA92FB2C86B8}">
      <dgm:prSet custT="1"/>
      <dgm:spPr/>
      <dgm:t>
        <a:bodyPr/>
        <a:lstStyle/>
        <a:p>
          <a:r>
            <a:rPr lang="ka-GE" sz="2000" b="1" i="1" dirty="0">
              <a:solidFill>
                <a:schemeClr val="accent5">
                  <a:lumMod val="50000"/>
                </a:schemeClr>
              </a:solidFill>
            </a:rPr>
            <a:t>დიაბეტი ტიპი</a:t>
          </a:r>
          <a:r>
            <a:rPr lang="en-US" sz="2000" b="1" i="1" dirty="0">
              <a:solidFill>
                <a:schemeClr val="accent5">
                  <a:lumMod val="50000"/>
                </a:schemeClr>
              </a:solidFill>
              <a:latin typeface="AcadNusx" pitchFamily="2" charset="0"/>
            </a:rPr>
            <a:t> </a:t>
          </a:r>
          <a:r>
            <a:rPr lang="ka-GE" sz="2000" b="1" i="1" dirty="0">
              <a:solidFill>
                <a:schemeClr val="accent5">
                  <a:lumMod val="50000"/>
                </a:schemeClr>
              </a:solidFill>
            </a:rPr>
            <a:t>1 აუტოიმუნური დაავადებაა, რომელიც ხასიათდება ინსულინის წარმომქმნელი,  პანკრეასის  </a:t>
          </a:r>
          <a:r>
            <a:rPr lang="en-US" sz="2000" b="1" i="1" dirty="0">
              <a:solidFill>
                <a:schemeClr val="accent5">
                  <a:lumMod val="50000"/>
                </a:schemeClr>
              </a:solidFill>
              <a:latin typeface="AcadNusx" pitchFamily="2" charset="0"/>
            </a:rPr>
            <a:t>B </a:t>
          </a:r>
          <a:r>
            <a:rPr lang="ka-GE" sz="2000" b="1" i="1" dirty="0">
              <a:solidFill>
                <a:schemeClr val="accent5">
                  <a:lumMod val="50000"/>
                </a:schemeClr>
              </a:solidFill>
            </a:rPr>
            <a:t>უჯრედების შეუქცევადი დაზიანებით და ინსულინის აბსოლიტური უკმარისობით.</a:t>
          </a:r>
          <a:endParaRPr lang="ru-RU" sz="2000" i="1" dirty="0">
            <a:solidFill>
              <a:schemeClr val="accent5">
                <a:lumMod val="50000"/>
              </a:schemeClr>
            </a:solidFill>
          </a:endParaRPr>
        </a:p>
      </dgm:t>
    </dgm:pt>
    <dgm:pt modelId="{023A183A-3FF2-4E05-9B3D-2AF30B610093}" type="parTrans" cxnId="{19F23F06-55C3-457F-BE61-D130BE6A2C79}">
      <dgm:prSet/>
      <dgm:spPr/>
      <dgm:t>
        <a:bodyPr/>
        <a:lstStyle/>
        <a:p>
          <a:endParaRPr lang="ru-RU"/>
        </a:p>
      </dgm:t>
    </dgm:pt>
    <dgm:pt modelId="{CA5A58E9-FEC9-4BCD-8C20-888703A38908}" type="sibTrans" cxnId="{19F23F06-55C3-457F-BE61-D130BE6A2C79}">
      <dgm:prSet/>
      <dgm:spPr/>
      <dgm:t>
        <a:bodyPr/>
        <a:lstStyle/>
        <a:p>
          <a:endParaRPr lang="ru-RU"/>
        </a:p>
      </dgm:t>
    </dgm:pt>
    <dgm:pt modelId="{7C260B0A-1C27-4213-8777-BA4C1FCFAF7F}">
      <dgm:prSet custT="1"/>
      <dgm:spPr/>
      <dgm:t>
        <a:bodyPr/>
        <a:lstStyle/>
        <a:p>
          <a:r>
            <a:rPr lang="ka-GE" sz="2000" b="1" i="1" dirty="0">
              <a:solidFill>
                <a:schemeClr val="accent5">
                  <a:lumMod val="50000"/>
                </a:schemeClr>
              </a:solidFill>
            </a:rPr>
            <a:t>ახალი შემთხვევების რიცხვი პროგრესულად მატულობს და ეპიდემიის სახეს იღებს.</a:t>
          </a:r>
          <a:endParaRPr lang="ru-RU" sz="2000" i="1" dirty="0">
            <a:solidFill>
              <a:schemeClr val="accent5">
                <a:lumMod val="50000"/>
              </a:schemeClr>
            </a:solidFill>
          </a:endParaRPr>
        </a:p>
      </dgm:t>
    </dgm:pt>
    <dgm:pt modelId="{BE124EAD-6578-42C8-9032-173A37BEBA8E}" type="parTrans" cxnId="{8187C478-A8D0-462B-B4D2-DA38E3A7BAA6}">
      <dgm:prSet/>
      <dgm:spPr/>
      <dgm:t>
        <a:bodyPr/>
        <a:lstStyle/>
        <a:p>
          <a:endParaRPr lang="ru-RU"/>
        </a:p>
      </dgm:t>
    </dgm:pt>
    <dgm:pt modelId="{609DDB68-1D57-4B89-BA70-197ACEF0062D}" type="sibTrans" cxnId="{8187C478-A8D0-462B-B4D2-DA38E3A7BAA6}">
      <dgm:prSet/>
      <dgm:spPr/>
      <dgm:t>
        <a:bodyPr/>
        <a:lstStyle/>
        <a:p>
          <a:endParaRPr lang="ru-RU"/>
        </a:p>
      </dgm:t>
    </dgm:pt>
    <dgm:pt modelId="{9B6AC9D2-2D1D-4671-BF5F-DE1FB896B07B}">
      <dgm:prSet custT="1"/>
      <dgm:spPr/>
      <dgm:t>
        <a:bodyPr/>
        <a:lstStyle/>
        <a:p>
          <a:r>
            <a:rPr lang="ka-GE" sz="2000" b="1" i="1" dirty="0">
              <a:solidFill>
                <a:schemeClr val="accent5">
                  <a:lumMod val="50000"/>
                </a:schemeClr>
              </a:solidFill>
            </a:rPr>
            <a:t>მეცნიერები აქტიურად მუშაობენ მკურნალობის ახალი გზების, მეთოდების  შემუშავებაზე. მიმდინარეობს სხვადასხვა ცდა და ექსპერიმენტი.</a:t>
          </a:r>
          <a:endParaRPr lang="ru-RU" sz="2000" i="1" dirty="0">
            <a:solidFill>
              <a:schemeClr val="accent5">
                <a:lumMod val="50000"/>
              </a:schemeClr>
            </a:solidFill>
          </a:endParaRPr>
        </a:p>
      </dgm:t>
    </dgm:pt>
    <dgm:pt modelId="{5EF0921D-4B84-415A-819E-B0890D9AF362}" type="parTrans" cxnId="{745053D5-2FD6-4477-8D23-89829ECDB587}">
      <dgm:prSet/>
      <dgm:spPr/>
      <dgm:t>
        <a:bodyPr/>
        <a:lstStyle/>
        <a:p>
          <a:endParaRPr lang="ru-RU"/>
        </a:p>
      </dgm:t>
    </dgm:pt>
    <dgm:pt modelId="{CF4206C1-6DBC-438D-86DD-31868F629646}" type="sibTrans" cxnId="{745053D5-2FD6-4477-8D23-89829ECDB587}">
      <dgm:prSet/>
      <dgm:spPr/>
      <dgm:t>
        <a:bodyPr/>
        <a:lstStyle/>
        <a:p>
          <a:endParaRPr lang="ru-RU"/>
        </a:p>
      </dgm:t>
    </dgm:pt>
    <dgm:pt modelId="{8346CB9D-723D-48A7-AB08-9C0792C37E54}" type="pres">
      <dgm:prSet presAssocID="{F03D06E6-2D14-4E57-9062-D6D3EFC0F23A}" presName="Name0" presStyleCnt="0">
        <dgm:presLayoutVars>
          <dgm:chMax val="7"/>
          <dgm:dir/>
          <dgm:animLvl val="lvl"/>
          <dgm:resizeHandles val="exact"/>
        </dgm:presLayoutVars>
      </dgm:prSet>
      <dgm:spPr/>
    </dgm:pt>
    <dgm:pt modelId="{3D70E738-9814-4107-8927-7FB4FBE08FA6}" type="pres">
      <dgm:prSet presAssocID="{DD4B18B0-8BAD-47AD-B385-DA92FB2C86B8}" presName="circle1" presStyleLbl="node1" presStyleIdx="0" presStyleCnt="3"/>
      <dgm:spPr/>
    </dgm:pt>
    <dgm:pt modelId="{7CF74CA2-9F84-42E7-A8CE-A8D60DB91C5E}" type="pres">
      <dgm:prSet presAssocID="{DD4B18B0-8BAD-47AD-B385-DA92FB2C86B8}" presName="space" presStyleCnt="0"/>
      <dgm:spPr/>
    </dgm:pt>
    <dgm:pt modelId="{CB64D19A-A760-433A-A2FB-54B5F59FB5D1}" type="pres">
      <dgm:prSet presAssocID="{DD4B18B0-8BAD-47AD-B385-DA92FB2C86B8}" presName="rect1" presStyleLbl="alignAcc1" presStyleIdx="0" presStyleCnt="3"/>
      <dgm:spPr/>
    </dgm:pt>
    <dgm:pt modelId="{2792809F-3E50-401A-A8DA-6280D1CF8060}" type="pres">
      <dgm:prSet presAssocID="{7C260B0A-1C27-4213-8777-BA4C1FCFAF7F}" presName="vertSpace2" presStyleLbl="node1" presStyleIdx="0" presStyleCnt="3"/>
      <dgm:spPr/>
    </dgm:pt>
    <dgm:pt modelId="{CB2E23DA-69CD-49B3-B926-3323250B85BB}" type="pres">
      <dgm:prSet presAssocID="{7C260B0A-1C27-4213-8777-BA4C1FCFAF7F}" presName="circle2" presStyleLbl="node1" presStyleIdx="1" presStyleCnt="3"/>
      <dgm:spPr/>
    </dgm:pt>
    <dgm:pt modelId="{ABD4D69B-F298-4AA0-83DB-1C68C4F4240E}" type="pres">
      <dgm:prSet presAssocID="{7C260B0A-1C27-4213-8777-BA4C1FCFAF7F}" presName="rect2" presStyleLbl="alignAcc1" presStyleIdx="1" presStyleCnt="3"/>
      <dgm:spPr/>
    </dgm:pt>
    <dgm:pt modelId="{457BF938-DC73-4D8B-B7B0-C194150DE55E}" type="pres">
      <dgm:prSet presAssocID="{9B6AC9D2-2D1D-4671-BF5F-DE1FB896B07B}" presName="vertSpace3" presStyleLbl="node1" presStyleIdx="1" presStyleCnt="3"/>
      <dgm:spPr/>
    </dgm:pt>
    <dgm:pt modelId="{AF529C76-A1DF-4165-91CC-CC27EE5D6E8E}" type="pres">
      <dgm:prSet presAssocID="{9B6AC9D2-2D1D-4671-BF5F-DE1FB896B07B}" presName="circle3" presStyleLbl="node1" presStyleIdx="2" presStyleCnt="3"/>
      <dgm:spPr/>
    </dgm:pt>
    <dgm:pt modelId="{F23F0EAC-7EDA-436A-8988-0DBEBDD2D4FB}" type="pres">
      <dgm:prSet presAssocID="{9B6AC9D2-2D1D-4671-BF5F-DE1FB896B07B}" presName="rect3" presStyleLbl="alignAcc1" presStyleIdx="2" presStyleCnt="3"/>
      <dgm:spPr/>
    </dgm:pt>
    <dgm:pt modelId="{96AE0738-1AEF-4491-B0EC-0D11D7F18AD5}" type="pres">
      <dgm:prSet presAssocID="{DD4B18B0-8BAD-47AD-B385-DA92FB2C86B8}" presName="rect1ParTxNoCh" presStyleLbl="alignAcc1" presStyleIdx="2" presStyleCnt="3">
        <dgm:presLayoutVars>
          <dgm:chMax val="1"/>
          <dgm:bulletEnabled val="1"/>
        </dgm:presLayoutVars>
      </dgm:prSet>
      <dgm:spPr/>
    </dgm:pt>
    <dgm:pt modelId="{5EF154D0-9E3E-4981-8330-3843AE7CFC4C}" type="pres">
      <dgm:prSet presAssocID="{7C260B0A-1C27-4213-8777-BA4C1FCFAF7F}" presName="rect2ParTxNoCh" presStyleLbl="alignAcc1" presStyleIdx="2" presStyleCnt="3">
        <dgm:presLayoutVars>
          <dgm:chMax val="1"/>
          <dgm:bulletEnabled val="1"/>
        </dgm:presLayoutVars>
      </dgm:prSet>
      <dgm:spPr/>
    </dgm:pt>
    <dgm:pt modelId="{E39CED0B-DC06-4C6A-BB3D-F99E06393542}" type="pres">
      <dgm:prSet presAssocID="{9B6AC9D2-2D1D-4671-BF5F-DE1FB896B07B}" presName="rect3ParTxNoCh" presStyleLbl="alignAcc1" presStyleIdx="2" presStyleCnt="3">
        <dgm:presLayoutVars>
          <dgm:chMax val="1"/>
          <dgm:bulletEnabled val="1"/>
        </dgm:presLayoutVars>
      </dgm:prSet>
      <dgm:spPr/>
    </dgm:pt>
  </dgm:ptLst>
  <dgm:cxnLst>
    <dgm:cxn modelId="{19F23F06-55C3-457F-BE61-D130BE6A2C79}" srcId="{F03D06E6-2D14-4E57-9062-D6D3EFC0F23A}" destId="{DD4B18B0-8BAD-47AD-B385-DA92FB2C86B8}" srcOrd="0" destOrd="0" parTransId="{023A183A-3FF2-4E05-9B3D-2AF30B610093}" sibTransId="{CA5A58E9-FEC9-4BCD-8C20-888703A38908}"/>
    <dgm:cxn modelId="{55601632-BC46-44CC-AE62-979273E659C0}" type="presOf" srcId="{DD4B18B0-8BAD-47AD-B385-DA92FB2C86B8}" destId="{96AE0738-1AEF-4491-B0EC-0D11D7F18AD5}" srcOrd="1" destOrd="0" presId="urn:microsoft.com/office/officeart/2005/8/layout/target3"/>
    <dgm:cxn modelId="{FA7EDD5B-BBDC-4114-9BA0-5A2AF9369E87}" type="presOf" srcId="{9B6AC9D2-2D1D-4671-BF5F-DE1FB896B07B}" destId="{E39CED0B-DC06-4C6A-BB3D-F99E06393542}" srcOrd="1" destOrd="0" presId="urn:microsoft.com/office/officeart/2005/8/layout/target3"/>
    <dgm:cxn modelId="{FC95CD6C-082D-414A-BF22-378E8849E42A}" type="presOf" srcId="{7C260B0A-1C27-4213-8777-BA4C1FCFAF7F}" destId="{ABD4D69B-F298-4AA0-83DB-1C68C4F4240E}" srcOrd="0" destOrd="0" presId="urn:microsoft.com/office/officeart/2005/8/layout/target3"/>
    <dgm:cxn modelId="{8187C478-A8D0-462B-B4D2-DA38E3A7BAA6}" srcId="{F03D06E6-2D14-4E57-9062-D6D3EFC0F23A}" destId="{7C260B0A-1C27-4213-8777-BA4C1FCFAF7F}" srcOrd="1" destOrd="0" parTransId="{BE124EAD-6578-42C8-9032-173A37BEBA8E}" sibTransId="{609DDB68-1D57-4B89-BA70-197ACEF0062D}"/>
    <dgm:cxn modelId="{0F43D87C-B6A3-4A82-BCCF-CCC7B59FF194}" type="presOf" srcId="{DD4B18B0-8BAD-47AD-B385-DA92FB2C86B8}" destId="{CB64D19A-A760-433A-A2FB-54B5F59FB5D1}" srcOrd="0" destOrd="0" presId="urn:microsoft.com/office/officeart/2005/8/layout/target3"/>
    <dgm:cxn modelId="{391B949A-E5CB-4538-939C-6012C08AD54B}" type="presOf" srcId="{9B6AC9D2-2D1D-4671-BF5F-DE1FB896B07B}" destId="{F23F0EAC-7EDA-436A-8988-0DBEBDD2D4FB}" srcOrd="0" destOrd="0" presId="urn:microsoft.com/office/officeart/2005/8/layout/target3"/>
    <dgm:cxn modelId="{CEB90CBB-1582-422E-95A3-428365432D40}" type="presOf" srcId="{F03D06E6-2D14-4E57-9062-D6D3EFC0F23A}" destId="{8346CB9D-723D-48A7-AB08-9C0792C37E54}" srcOrd="0" destOrd="0" presId="urn:microsoft.com/office/officeart/2005/8/layout/target3"/>
    <dgm:cxn modelId="{A5DD06C6-3DE0-426F-A03F-84D1BAC53E9B}" type="presOf" srcId="{7C260B0A-1C27-4213-8777-BA4C1FCFAF7F}" destId="{5EF154D0-9E3E-4981-8330-3843AE7CFC4C}" srcOrd="1" destOrd="0" presId="urn:microsoft.com/office/officeart/2005/8/layout/target3"/>
    <dgm:cxn modelId="{745053D5-2FD6-4477-8D23-89829ECDB587}" srcId="{F03D06E6-2D14-4E57-9062-D6D3EFC0F23A}" destId="{9B6AC9D2-2D1D-4671-BF5F-DE1FB896B07B}" srcOrd="2" destOrd="0" parTransId="{5EF0921D-4B84-415A-819E-B0890D9AF362}" sibTransId="{CF4206C1-6DBC-438D-86DD-31868F629646}"/>
    <dgm:cxn modelId="{E035DE03-A565-4B05-99DE-29C8B6BC8237}" type="presParOf" srcId="{8346CB9D-723D-48A7-AB08-9C0792C37E54}" destId="{3D70E738-9814-4107-8927-7FB4FBE08FA6}" srcOrd="0" destOrd="0" presId="urn:microsoft.com/office/officeart/2005/8/layout/target3"/>
    <dgm:cxn modelId="{63F7DCD0-CFEE-4B47-8F51-B2F336959830}" type="presParOf" srcId="{8346CB9D-723D-48A7-AB08-9C0792C37E54}" destId="{7CF74CA2-9F84-42E7-A8CE-A8D60DB91C5E}" srcOrd="1" destOrd="0" presId="urn:microsoft.com/office/officeart/2005/8/layout/target3"/>
    <dgm:cxn modelId="{5399F82E-D506-4DB4-BEC9-5DBF51282AEA}" type="presParOf" srcId="{8346CB9D-723D-48A7-AB08-9C0792C37E54}" destId="{CB64D19A-A760-433A-A2FB-54B5F59FB5D1}" srcOrd="2" destOrd="0" presId="urn:microsoft.com/office/officeart/2005/8/layout/target3"/>
    <dgm:cxn modelId="{2E19B84D-37D1-4847-99C1-A0FD9B60815B}" type="presParOf" srcId="{8346CB9D-723D-48A7-AB08-9C0792C37E54}" destId="{2792809F-3E50-401A-A8DA-6280D1CF8060}" srcOrd="3" destOrd="0" presId="urn:microsoft.com/office/officeart/2005/8/layout/target3"/>
    <dgm:cxn modelId="{834ADF3F-3750-462D-870B-3F5FDA540843}" type="presParOf" srcId="{8346CB9D-723D-48A7-AB08-9C0792C37E54}" destId="{CB2E23DA-69CD-49B3-B926-3323250B85BB}" srcOrd="4" destOrd="0" presId="urn:microsoft.com/office/officeart/2005/8/layout/target3"/>
    <dgm:cxn modelId="{5CF74A48-D436-48F0-88D4-821F756D1805}" type="presParOf" srcId="{8346CB9D-723D-48A7-AB08-9C0792C37E54}" destId="{ABD4D69B-F298-4AA0-83DB-1C68C4F4240E}" srcOrd="5" destOrd="0" presId="urn:microsoft.com/office/officeart/2005/8/layout/target3"/>
    <dgm:cxn modelId="{049408D8-B3E5-4B8A-8736-96333A369092}" type="presParOf" srcId="{8346CB9D-723D-48A7-AB08-9C0792C37E54}" destId="{457BF938-DC73-4D8B-B7B0-C194150DE55E}" srcOrd="6" destOrd="0" presId="urn:microsoft.com/office/officeart/2005/8/layout/target3"/>
    <dgm:cxn modelId="{8A31095B-8D79-4BA7-98CC-E4924C8842F4}" type="presParOf" srcId="{8346CB9D-723D-48A7-AB08-9C0792C37E54}" destId="{AF529C76-A1DF-4165-91CC-CC27EE5D6E8E}" srcOrd="7" destOrd="0" presId="urn:microsoft.com/office/officeart/2005/8/layout/target3"/>
    <dgm:cxn modelId="{69A46123-47C8-47E1-A2DC-1A13251013D2}" type="presParOf" srcId="{8346CB9D-723D-48A7-AB08-9C0792C37E54}" destId="{F23F0EAC-7EDA-436A-8988-0DBEBDD2D4FB}" srcOrd="8" destOrd="0" presId="urn:microsoft.com/office/officeart/2005/8/layout/target3"/>
    <dgm:cxn modelId="{F2B6D5D1-CE77-46DB-BDE6-FAA288415969}" type="presParOf" srcId="{8346CB9D-723D-48A7-AB08-9C0792C37E54}" destId="{96AE0738-1AEF-4491-B0EC-0D11D7F18AD5}" srcOrd="9" destOrd="0" presId="urn:microsoft.com/office/officeart/2005/8/layout/target3"/>
    <dgm:cxn modelId="{3C719B81-8452-4216-8B0D-CD4027109DB5}" type="presParOf" srcId="{8346CB9D-723D-48A7-AB08-9C0792C37E54}" destId="{5EF154D0-9E3E-4981-8330-3843AE7CFC4C}" srcOrd="10" destOrd="0" presId="urn:microsoft.com/office/officeart/2005/8/layout/target3"/>
    <dgm:cxn modelId="{8F845231-6DDD-4B31-A2A8-DB509D7264BC}" type="presParOf" srcId="{8346CB9D-723D-48A7-AB08-9C0792C37E54}" destId="{E39CED0B-DC06-4C6A-BB3D-F99E06393542}"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CBB850-1021-4EF6-9EE8-33C309A6D23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908CAD62-3DC8-4B80-BC21-B25BBA191991}">
      <dgm:prSet custT="1"/>
      <dgm:spPr/>
      <dgm:t>
        <a:bodyPr/>
        <a:lstStyle/>
        <a:p>
          <a:r>
            <a:rPr lang="ka-GE" sz="2800" b="1" i="1" dirty="0">
              <a:solidFill>
                <a:srgbClr val="C00000"/>
              </a:solidFill>
            </a:rPr>
            <a:t>ტრანსპლანტაცია</a:t>
          </a:r>
          <a:endParaRPr lang="ru-RU" sz="2800" i="1" dirty="0">
            <a:solidFill>
              <a:srgbClr val="C00000"/>
            </a:solidFill>
          </a:endParaRPr>
        </a:p>
      </dgm:t>
    </dgm:pt>
    <dgm:pt modelId="{B1515F37-EDF8-41B7-A9FC-8AA52D63F370}" type="parTrans" cxnId="{8D2D4BF0-4E2E-4B2A-A4CB-C52628456EF5}">
      <dgm:prSet/>
      <dgm:spPr/>
      <dgm:t>
        <a:bodyPr/>
        <a:lstStyle/>
        <a:p>
          <a:endParaRPr lang="ru-RU"/>
        </a:p>
      </dgm:t>
    </dgm:pt>
    <dgm:pt modelId="{D68E6E37-CFB4-413B-8502-B4A3BFB02FD4}" type="sibTrans" cxnId="{8D2D4BF0-4E2E-4B2A-A4CB-C52628456EF5}">
      <dgm:prSet/>
      <dgm:spPr/>
      <dgm:t>
        <a:bodyPr/>
        <a:lstStyle/>
        <a:p>
          <a:endParaRPr lang="ru-RU"/>
        </a:p>
      </dgm:t>
    </dgm:pt>
    <dgm:pt modelId="{E8279729-FE15-4201-9F8A-28968C40F0B5}">
      <dgm:prSet custT="1"/>
      <dgm:spPr/>
      <dgm:t>
        <a:bodyPr/>
        <a:lstStyle/>
        <a:p>
          <a:r>
            <a:rPr lang="ka-GE" sz="1800" b="1" i="1" dirty="0">
              <a:solidFill>
                <a:schemeClr val="accent5">
                  <a:lumMod val="50000"/>
                </a:schemeClr>
              </a:solidFill>
            </a:rPr>
            <a:t>განადგურებული უჯრედების ჩანაცვლება ხდება გადანერგილი უჯრედებით, რომლებიც გამოიმუშავებენ ინსულინს, აღადგენენ ინსულინის საჭირო რაოდენობით პროდუქციას და წარმოადგენს პაციენტის განკურნების საშუალებას.</a:t>
          </a:r>
          <a:endParaRPr lang="ru-RU" sz="1800" i="1" dirty="0">
            <a:solidFill>
              <a:schemeClr val="accent5">
                <a:lumMod val="50000"/>
              </a:schemeClr>
            </a:solidFill>
          </a:endParaRPr>
        </a:p>
      </dgm:t>
    </dgm:pt>
    <dgm:pt modelId="{9DCD4A90-FAC0-4A74-A4C8-44C63BD5C5E4}" type="parTrans" cxnId="{07275F34-93E3-4A39-AF84-4101F7BF621E}">
      <dgm:prSet/>
      <dgm:spPr/>
      <dgm:t>
        <a:bodyPr/>
        <a:lstStyle/>
        <a:p>
          <a:endParaRPr lang="ru-RU"/>
        </a:p>
      </dgm:t>
    </dgm:pt>
    <dgm:pt modelId="{76658559-3B84-48E9-89DC-9EB494F66D73}" type="sibTrans" cxnId="{07275F34-93E3-4A39-AF84-4101F7BF621E}">
      <dgm:prSet/>
      <dgm:spPr/>
      <dgm:t>
        <a:bodyPr/>
        <a:lstStyle/>
        <a:p>
          <a:endParaRPr lang="ru-RU"/>
        </a:p>
      </dgm:t>
    </dgm:pt>
    <dgm:pt modelId="{CD8C27C7-D9EC-4ED1-B768-BD68D8E6433F}">
      <dgm:prSet custT="1"/>
      <dgm:spPr/>
      <dgm:t>
        <a:bodyPr/>
        <a:lstStyle/>
        <a:p>
          <a:r>
            <a:rPr lang="ka-GE" sz="1800" b="1" i="1" dirty="0">
              <a:solidFill>
                <a:schemeClr val="accent5">
                  <a:lumMod val="50000"/>
                </a:schemeClr>
              </a:solidFill>
            </a:rPr>
            <a:t>ტრანსპლანტაციის ადრეული მცდელობები სამწუხაროდ უმრავლეს შემთხვევაში მთავრდებოდა წარუმატებლად, ორგანიზმის იმუნური რეაქციის გამო, რომელიც ანადგურებდა გადანერგილ უჯრედებს.</a:t>
          </a:r>
          <a:endParaRPr lang="ru-RU" sz="1800" i="1" dirty="0">
            <a:solidFill>
              <a:schemeClr val="accent5">
                <a:lumMod val="50000"/>
              </a:schemeClr>
            </a:solidFill>
          </a:endParaRPr>
        </a:p>
      </dgm:t>
    </dgm:pt>
    <dgm:pt modelId="{52EEE16F-5FBF-4A4F-A1E3-F39142BE5508}" type="parTrans" cxnId="{4852B6FE-E57C-4ED2-BC3B-02097AFB2BCE}">
      <dgm:prSet/>
      <dgm:spPr/>
      <dgm:t>
        <a:bodyPr/>
        <a:lstStyle/>
        <a:p>
          <a:endParaRPr lang="ru-RU"/>
        </a:p>
      </dgm:t>
    </dgm:pt>
    <dgm:pt modelId="{C451A63F-8D11-49E6-B02F-4E5CC61AC7D0}" type="sibTrans" cxnId="{4852B6FE-E57C-4ED2-BC3B-02097AFB2BCE}">
      <dgm:prSet/>
      <dgm:spPr/>
      <dgm:t>
        <a:bodyPr/>
        <a:lstStyle/>
        <a:p>
          <a:endParaRPr lang="ru-RU"/>
        </a:p>
      </dgm:t>
    </dgm:pt>
    <dgm:pt modelId="{C54DE7D2-6513-4503-8D62-1C8F05A8E4AB}">
      <dgm:prSet custT="1"/>
      <dgm:spPr/>
      <dgm:t>
        <a:bodyPr/>
        <a:lstStyle/>
        <a:p>
          <a:r>
            <a:rPr lang="ka-GE" sz="1800" b="1" i="1" dirty="0">
              <a:solidFill>
                <a:schemeClr val="accent5">
                  <a:lumMod val="50000"/>
                </a:schemeClr>
              </a:solidFill>
            </a:rPr>
            <a:t>ასევე რა თქმა უნდა პრობლემას წარმოადგენს დონორების ლიმიტირებული რაოდენობა.</a:t>
          </a:r>
          <a:endParaRPr lang="ru-RU" sz="1800" i="1" dirty="0">
            <a:solidFill>
              <a:schemeClr val="accent5">
                <a:lumMod val="50000"/>
              </a:schemeClr>
            </a:solidFill>
          </a:endParaRPr>
        </a:p>
      </dgm:t>
    </dgm:pt>
    <dgm:pt modelId="{FCD59F65-AFDF-4FC3-88A2-9B1E484FA40E}" type="parTrans" cxnId="{4152D393-FE8B-4C59-8A18-128129702EE2}">
      <dgm:prSet/>
      <dgm:spPr/>
      <dgm:t>
        <a:bodyPr/>
        <a:lstStyle/>
        <a:p>
          <a:endParaRPr lang="ru-RU"/>
        </a:p>
      </dgm:t>
    </dgm:pt>
    <dgm:pt modelId="{186A98D4-D009-4294-93F3-B35C5BBD9E4B}" type="sibTrans" cxnId="{4152D393-FE8B-4C59-8A18-128129702EE2}">
      <dgm:prSet/>
      <dgm:spPr/>
      <dgm:t>
        <a:bodyPr/>
        <a:lstStyle/>
        <a:p>
          <a:endParaRPr lang="ru-RU"/>
        </a:p>
      </dgm:t>
    </dgm:pt>
    <dgm:pt modelId="{03CF6B81-45C2-4841-B329-AAA608A4084C}" type="pres">
      <dgm:prSet presAssocID="{1ECBB850-1021-4EF6-9EE8-33C309A6D238}" presName="Name0" presStyleCnt="0">
        <dgm:presLayoutVars>
          <dgm:chMax val="7"/>
          <dgm:dir/>
          <dgm:animLvl val="lvl"/>
          <dgm:resizeHandles val="exact"/>
        </dgm:presLayoutVars>
      </dgm:prSet>
      <dgm:spPr/>
    </dgm:pt>
    <dgm:pt modelId="{6A191CA3-2D06-4CAC-B619-8F3789746223}" type="pres">
      <dgm:prSet presAssocID="{908CAD62-3DC8-4B80-BC21-B25BBA191991}" presName="circle1" presStyleLbl="node1" presStyleIdx="0" presStyleCnt="1"/>
      <dgm:spPr/>
    </dgm:pt>
    <dgm:pt modelId="{1FE376BE-590A-4B0E-A1C5-74B835D24F57}" type="pres">
      <dgm:prSet presAssocID="{908CAD62-3DC8-4B80-BC21-B25BBA191991}" presName="space" presStyleCnt="0"/>
      <dgm:spPr/>
    </dgm:pt>
    <dgm:pt modelId="{9B2352E2-F9C3-45AB-A174-C5C9081A317F}" type="pres">
      <dgm:prSet presAssocID="{908CAD62-3DC8-4B80-BC21-B25BBA191991}" presName="rect1" presStyleLbl="alignAcc1" presStyleIdx="0" presStyleCnt="1" custLinFactNeighborX="-392" custLinFactNeighborY="497"/>
      <dgm:spPr/>
    </dgm:pt>
    <dgm:pt modelId="{149E7B69-DA9D-4F0F-AE4D-CB5C7D649CE5}" type="pres">
      <dgm:prSet presAssocID="{908CAD62-3DC8-4B80-BC21-B25BBA191991}" presName="rect1ParTx" presStyleLbl="alignAcc1" presStyleIdx="0" presStyleCnt="1">
        <dgm:presLayoutVars>
          <dgm:chMax val="1"/>
          <dgm:bulletEnabled val="1"/>
        </dgm:presLayoutVars>
      </dgm:prSet>
      <dgm:spPr/>
    </dgm:pt>
    <dgm:pt modelId="{34FB8A79-520D-4F6A-8925-06F9257E8203}" type="pres">
      <dgm:prSet presAssocID="{908CAD62-3DC8-4B80-BC21-B25BBA191991}" presName="rect1ChTx" presStyleLbl="alignAcc1" presStyleIdx="0" presStyleCnt="1">
        <dgm:presLayoutVars>
          <dgm:bulletEnabled val="1"/>
        </dgm:presLayoutVars>
      </dgm:prSet>
      <dgm:spPr/>
    </dgm:pt>
  </dgm:ptLst>
  <dgm:cxnLst>
    <dgm:cxn modelId="{73762916-FE3B-424F-8C04-0B0F13DA72F4}" type="presOf" srcId="{E8279729-FE15-4201-9F8A-28968C40F0B5}" destId="{34FB8A79-520D-4F6A-8925-06F9257E8203}" srcOrd="0" destOrd="0" presId="urn:microsoft.com/office/officeart/2005/8/layout/target3"/>
    <dgm:cxn modelId="{8CD38919-28C7-4BE6-8D49-B1701B4D0CF8}" type="presOf" srcId="{908CAD62-3DC8-4B80-BC21-B25BBA191991}" destId="{9B2352E2-F9C3-45AB-A174-C5C9081A317F}" srcOrd="0" destOrd="0" presId="urn:microsoft.com/office/officeart/2005/8/layout/target3"/>
    <dgm:cxn modelId="{07275F34-93E3-4A39-AF84-4101F7BF621E}" srcId="{908CAD62-3DC8-4B80-BC21-B25BBA191991}" destId="{E8279729-FE15-4201-9F8A-28968C40F0B5}" srcOrd="0" destOrd="0" parTransId="{9DCD4A90-FAC0-4A74-A4C8-44C63BD5C5E4}" sibTransId="{76658559-3B84-48E9-89DC-9EB494F66D73}"/>
    <dgm:cxn modelId="{FB854663-53A3-4BF3-8242-20716C572306}" type="presOf" srcId="{1ECBB850-1021-4EF6-9EE8-33C309A6D238}" destId="{03CF6B81-45C2-4841-B329-AAA608A4084C}" srcOrd="0" destOrd="0" presId="urn:microsoft.com/office/officeart/2005/8/layout/target3"/>
    <dgm:cxn modelId="{DA19B949-5491-4062-AD67-0D5105D6EA42}" type="presOf" srcId="{CD8C27C7-D9EC-4ED1-B768-BD68D8E6433F}" destId="{34FB8A79-520D-4F6A-8925-06F9257E8203}" srcOrd="0" destOrd="1" presId="urn:microsoft.com/office/officeart/2005/8/layout/target3"/>
    <dgm:cxn modelId="{F5E93A58-D290-4D48-8C8C-AABF0E80DC43}" type="presOf" srcId="{908CAD62-3DC8-4B80-BC21-B25BBA191991}" destId="{149E7B69-DA9D-4F0F-AE4D-CB5C7D649CE5}" srcOrd="1" destOrd="0" presId="urn:microsoft.com/office/officeart/2005/8/layout/target3"/>
    <dgm:cxn modelId="{4152D393-FE8B-4C59-8A18-128129702EE2}" srcId="{908CAD62-3DC8-4B80-BC21-B25BBA191991}" destId="{C54DE7D2-6513-4503-8D62-1C8F05A8E4AB}" srcOrd="2" destOrd="0" parTransId="{FCD59F65-AFDF-4FC3-88A2-9B1E484FA40E}" sibTransId="{186A98D4-D009-4294-93F3-B35C5BBD9E4B}"/>
    <dgm:cxn modelId="{188258C6-D93B-4AD0-9F51-7C1C93DA68C0}" type="presOf" srcId="{C54DE7D2-6513-4503-8D62-1C8F05A8E4AB}" destId="{34FB8A79-520D-4F6A-8925-06F9257E8203}" srcOrd="0" destOrd="2" presId="urn:microsoft.com/office/officeart/2005/8/layout/target3"/>
    <dgm:cxn modelId="{8D2D4BF0-4E2E-4B2A-A4CB-C52628456EF5}" srcId="{1ECBB850-1021-4EF6-9EE8-33C309A6D238}" destId="{908CAD62-3DC8-4B80-BC21-B25BBA191991}" srcOrd="0" destOrd="0" parTransId="{B1515F37-EDF8-41B7-A9FC-8AA52D63F370}" sibTransId="{D68E6E37-CFB4-413B-8502-B4A3BFB02FD4}"/>
    <dgm:cxn modelId="{4852B6FE-E57C-4ED2-BC3B-02097AFB2BCE}" srcId="{908CAD62-3DC8-4B80-BC21-B25BBA191991}" destId="{CD8C27C7-D9EC-4ED1-B768-BD68D8E6433F}" srcOrd="1" destOrd="0" parTransId="{52EEE16F-5FBF-4A4F-A1E3-F39142BE5508}" sibTransId="{C451A63F-8D11-49E6-B02F-4E5CC61AC7D0}"/>
    <dgm:cxn modelId="{43B48847-F3E9-4A1C-BA92-87D040E5E009}" type="presParOf" srcId="{03CF6B81-45C2-4841-B329-AAA608A4084C}" destId="{6A191CA3-2D06-4CAC-B619-8F3789746223}" srcOrd="0" destOrd="0" presId="urn:microsoft.com/office/officeart/2005/8/layout/target3"/>
    <dgm:cxn modelId="{F13BBA03-8DA4-4884-956C-368E43A2EE38}" type="presParOf" srcId="{03CF6B81-45C2-4841-B329-AAA608A4084C}" destId="{1FE376BE-590A-4B0E-A1C5-74B835D24F57}" srcOrd="1" destOrd="0" presId="urn:microsoft.com/office/officeart/2005/8/layout/target3"/>
    <dgm:cxn modelId="{4BFD6262-AFDB-4FAF-AD70-2DBE170AA14B}" type="presParOf" srcId="{03CF6B81-45C2-4841-B329-AAA608A4084C}" destId="{9B2352E2-F9C3-45AB-A174-C5C9081A317F}" srcOrd="2" destOrd="0" presId="urn:microsoft.com/office/officeart/2005/8/layout/target3"/>
    <dgm:cxn modelId="{1597394F-6F5E-47C3-A2CC-C34209D78181}" type="presParOf" srcId="{03CF6B81-45C2-4841-B329-AAA608A4084C}" destId="{149E7B69-DA9D-4F0F-AE4D-CB5C7D649CE5}" srcOrd="3" destOrd="0" presId="urn:microsoft.com/office/officeart/2005/8/layout/target3"/>
    <dgm:cxn modelId="{6351EF95-F3FE-4FDC-9793-2B87ABCE14EE}" type="presParOf" srcId="{03CF6B81-45C2-4841-B329-AAA608A4084C}" destId="{34FB8A79-520D-4F6A-8925-06F9257E8203}"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3C712-F208-4B49-AD83-79C09A6649C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7D9C204F-B8D7-44AA-9B97-26D640723447}">
      <dgm:prSet custT="1"/>
      <dgm:spPr/>
      <dgm:t>
        <a:bodyPr/>
        <a:lstStyle/>
        <a:p>
          <a:r>
            <a:rPr lang="ka-GE" sz="2000" b="1" i="1" dirty="0">
              <a:solidFill>
                <a:schemeClr val="accent5">
                  <a:lumMod val="50000"/>
                </a:schemeClr>
              </a:solidFill>
            </a:rPr>
            <a:t>აშშ-ს დიაბეტის კვლევითმა  ინსტიტუტმა </a:t>
          </a:r>
          <a:r>
            <a:rPr lang="ka-GE" sz="2000" b="1" i="1" dirty="0">
              <a:solidFill>
                <a:srgbClr val="C00000"/>
              </a:solidFill>
            </a:rPr>
            <a:t>(</a:t>
          </a:r>
          <a:r>
            <a:rPr lang="en-US" sz="2000" b="1" i="1" dirty="0">
              <a:solidFill>
                <a:srgbClr val="C00000"/>
              </a:solidFill>
            </a:rPr>
            <a:t>DRI) </a:t>
          </a:r>
          <a:r>
            <a:rPr lang="ka-GE" sz="2000" b="1" i="1" dirty="0">
              <a:solidFill>
                <a:schemeClr val="accent5">
                  <a:lumMod val="50000"/>
                </a:schemeClr>
              </a:solidFill>
            </a:rPr>
            <a:t>შეიმუშავა მინი ორგანო, ე.წ. </a:t>
          </a:r>
          <a:r>
            <a:rPr lang="en-US" sz="2000" b="1" i="1" dirty="0" err="1">
              <a:solidFill>
                <a:srgbClr val="C00000"/>
              </a:solidFill>
            </a:rPr>
            <a:t>BioHub</a:t>
          </a:r>
          <a:r>
            <a:rPr lang="en-US" sz="2000" b="1" i="1" dirty="0">
              <a:solidFill>
                <a:schemeClr val="accent5">
                  <a:lumMod val="50000"/>
                </a:schemeClr>
              </a:solidFill>
            </a:rPr>
            <a:t>, </a:t>
          </a:r>
          <a:r>
            <a:rPr lang="ka-GE" sz="2000" b="1" i="1" dirty="0">
              <a:solidFill>
                <a:schemeClr val="accent5">
                  <a:lumMod val="50000"/>
                </a:schemeClr>
              </a:solidFill>
            </a:rPr>
            <a:t>რომელიც შემოგარსავს ინსულინის მწარმოებელ უჯრედებს სპეციალური დამცავი კაფსულით</a:t>
          </a:r>
          <a:r>
            <a:rPr lang="ka-GE" sz="2400" b="1" dirty="0"/>
            <a:t>.</a:t>
          </a:r>
          <a:endParaRPr lang="ru-RU" sz="2400" dirty="0"/>
        </a:p>
      </dgm:t>
    </dgm:pt>
    <dgm:pt modelId="{30200244-8EE4-4227-A0F1-3119CFA04D7F}" type="parTrans" cxnId="{BCD1FA1A-334C-4286-9DED-7BD5C4A3584A}">
      <dgm:prSet/>
      <dgm:spPr/>
      <dgm:t>
        <a:bodyPr/>
        <a:lstStyle/>
        <a:p>
          <a:endParaRPr lang="ru-RU"/>
        </a:p>
      </dgm:t>
    </dgm:pt>
    <dgm:pt modelId="{EB5FA00F-16A6-4666-9669-2C07B3341870}" type="sibTrans" cxnId="{BCD1FA1A-334C-4286-9DED-7BD5C4A3584A}">
      <dgm:prSet/>
      <dgm:spPr/>
      <dgm:t>
        <a:bodyPr/>
        <a:lstStyle/>
        <a:p>
          <a:endParaRPr lang="ru-RU"/>
        </a:p>
      </dgm:t>
    </dgm:pt>
    <dgm:pt modelId="{5801F6DC-0925-4627-AB32-0640DC8C4D97}">
      <dgm:prSet custT="1"/>
      <dgm:spPr/>
      <dgm:t>
        <a:bodyPr/>
        <a:lstStyle/>
        <a:p>
          <a:r>
            <a:rPr lang="ka-GE" sz="2000" b="1" i="1" dirty="0">
              <a:solidFill>
                <a:schemeClr val="accent5">
                  <a:lumMod val="50000"/>
                </a:schemeClr>
              </a:solidFill>
            </a:rPr>
            <a:t>2016 წელს გამოაქვეყნეს შედეგებიც, რომლის მიხედვით პირველი პაციენტი ევროპაში, რომელიც კვლევის უკვე მე</a:t>
          </a:r>
          <a:r>
            <a:rPr lang="en-US" sz="2000" b="1" i="1" dirty="0">
              <a:solidFill>
                <a:schemeClr val="accent5">
                  <a:lumMod val="50000"/>
                </a:schemeClr>
              </a:solidFill>
            </a:rPr>
            <a:t>-</a:t>
          </a:r>
          <a:r>
            <a:rPr lang="ka-GE" sz="2000" b="1" i="1" dirty="0">
              <a:solidFill>
                <a:schemeClr val="accent5">
                  <a:lumMod val="50000"/>
                </a:schemeClr>
              </a:solidFill>
            </a:rPr>
            <a:t>2 ეტაპს გადის, აღარ საჭიროებს ინსულინის ინექციებს.</a:t>
          </a:r>
          <a:endParaRPr lang="ru-RU" sz="2000" i="1" dirty="0">
            <a:solidFill>
              <a:schemeClr val="accent5">
                <a:lumMod val="50000"/>
              </a:schemeClr>
            </a:solidFill>
          </a:endParaRPr>
        </a:p>
      </dgm:t>
    </dgm:pt>
    <dgm:pt modelId="{2E18AAA9-5D50-4AB4-B139-B3153F9D7428}" type="parTrans" cxnId="{022B73DD-36E6-4A79-AF95-28DABF3F92AD}">
      <dgm:prSet/>
      <dgm:spPr/>
      <dgm:t>
        <a:bodyPr/>
        <a:lstStyle/>
        <a:p>
          <a:endParaRPr lang="ru-RU"/>
        </a:p>
      </dgm:t>
    </dgm:pt>
    <dgm:pt modelId="{2D927D8E-4A60-4399-8400-653CB517016A}" type="sibTrans" cxnId="{022B73DD-36E6-4A79-AF95-28DABF3F92AD}">
      <dgm:prSet/>
      <dgm:spPr/>
      <dgm:t>
        <a:bodyPr/>
        <a:lstStyle/>
        <a:p>
          <a:endParaRPr lang="ru-RU"/>
        </a:p>
      </dgm:t>
    </dgm:pt>
    <dgm:pt modelId="{806EE938-5065-4AA6-8678-3944BAADFFAA}" type="pres">
      <dgm:prSet presAssocID="{47F3C712-F208-4B49-AD83-79C09A6649C1}" presName="Name0" presStyleCnt="0">
        <dgm:presLayoutVars>
          <dgm:chMax val="7"/>
          <dgm:dir/>
          <dgm:animLvl val="lvl"/>
          <dgm:resizeHandles val="exact"/>
        </dgm:presLayoutVars>
      </dgm:prSet>
      <dgm:spPr/>
    </dgm:pt>
    <dgm:pt modelId="{5B30007A-F2AC-4A92-9A26-49A30F0B581E}" type="pres">
      <dgm:prSet presAssocID="{7D9C204F-B8D7-44AA-9B97-26D640723447}" presName="circle1" presStyleLbl="node1" presStyleIdx="0" presStyleCnt="2"/>
      <dgm:spPr/>
    </dgm:pt>
    <dgm:pt modelId="{4E7F3357-723F-4BF6-9D99-0258FCF9E647}" type="pres">
      <dgm:prSet presAssocID="{7D9C204F-B8D7-44AA-9B97-26D640723447}" presName="space" presStyleCnt="0"/>
      <dgm:spPr/>
    </dgm:pt>
    <dgm:pt modelId="{4BC2671B-D000-498E-8BA4-1C2FCA0E9E88}" type="pres">
      <dgm:prSet presAssocID="{7D9C204F-B8D7-44AA-9B97-26D640723447}" presName="rect1" presStyleLbl="alignAcc1" presStyleIdx="0" presStyleCnt="2" custLinFactNeighborX="-282" custLinFactNeighborY="717"/>
      <dgm:spPr/>
    </dgm:pt>
    <dgm:pt modelId="{7BF6FA4A-8672-48F1-ACED-F716BFC8D6F4}" type="pres">
      <dgm:prSet presAssocID="{5801F6DC-0925-4627-AB32-0640DC8C4D97}" presName="vertSpace2" presStyleLbl="node1" presStyleIdx="0" presStyleCnt="2"/>
      <dgm:spPr/>
    </dgm:pt>
    <dgm:pt modelId="{ECA86CCA-5BA4-423D-8AF0-B6EC2F247368}" type="pres">
      <dgm:prSet presAssocID="{5801F6DC-0925-4627-AB32-0640DC8C4D97}" presName="circle2" presStyleLbl="node1" presStyleIdx="1" presStyleCnt="2"/>
      <dgm:spPr/>
    </dgm:pt>
    <dgm:pt modelId="{8CB2FEFD-9E56-49DF-A306-68FF45F95847}" type="pres">
      <dgm:prSet presAssocID="{5801F6DC-0925-4627-AB32-0640DC8C4D97}" presName="rect2" presStyleLbl="alignAcc1" presStyleIdx="1" presStyleCnt="2"/>
      <dgm:spPr/>
    </dgm:pt>
    <dgm:pt modelId="{72EE91A0-FF09-47DF-8B54-B52C10968462}" type="pres">
      <dgm:prSet presAssocID="{7D9C204F-B8D7-44AA-9B97-26D640723447}" presName="rect1ParTxNoCh" presStyleLbl="alignAcc1" presStyleIdx="1" presStyleCnt="2">
        <dgm:presLayoutVars>
          <dgm:chMax val="1"/>
          <dgm:bulletEnabled val="1"/>
        </dgm:presLayoutVars>
      </dgm:prSet>
      <dgm:spPr/>
    </dgm:pt>
    <dgm:pt modelId="{2A09CBDF-0E60-4331-B414-57EA01E3EA3B}" type="pres">
      <dgm:prSet presAssocID="{5801F6DC-0925-4627-AB32-0640DC8C4D97}" presName="rect2ParTxNoCh" presStyleLbl="alignAcc1" presStyleIdx="1" presStyleCnt="2">
        <dgm:presLayoutVars>
          <dgm:chMax val="1"/>
          <dgm:bulletEnabled val="1"/>
        </dgm:presLayoutVars>
      </dgm:prSet>
      <dgm:spPr/>
    </dgm:pt>
  </dgm:ptLst>
  <dgm:cxnLst>
    <dgm:cxn modelId="{DC23730F-3161-426B-A7AD-8D73593ACBBB}" type="presOf" srcId="{47F3C712-F208-4B49-AD83-79C09A6649C1}" destId="{806EE938-5065-4AA6-8678-3944BAADFFAA}" srcOrd="0" destOrd="0" presId="urn:microsoft.com/office/officeart/2005/8/layout/target3"/>
    <dgm:cxn modelId="{BCD1FA1A-334C-4286-9DED-7BD5C4A3584A}" srcId="{47F3C712-F208-4B49-AD83-79C09A6649C1}" destId="{7D9C204F-B8D7-44AA-9B97-26D640723447}" srcOrd="0" destOrd="0" parTransId="{30200244-8EE4-4227-A0F1-3119CFA04D7F}" sibTransId="{EB5FA00F-16A6-4666-9669-2C07B3341870}"/>
    <dgm:cxn modelId="{68C9655F-91E0-4919-865C-6EEB7AE814A4}" type="presOf" srcId="{7D9C204F-B8D7-44AA-9B97-26D640723447}" destId="{4BC2671B-D000-498E-8BA4-1C2FCA0E9E88}" srcOrd="0" destOrd="0" presId="urn:microsoft.com/office/officeart/2005/8/layout/target3"/>
    <dgm:cxn modelId="{583133C3-4334-4ACB-ABC0-E36E56BF2D78}" type="presOf" srcId="{5801F6DC-0925-4627-AB32-0640DC8C4D97}" destId="{2A09CBDF-0E60-4331-B414-57EA01E3EA3B}" srcOrd="1" destOrd="0" presId="urn:microsoft.com/office/officeart/2005/8/layout/target3"/>
    <dgm:cxn modelId="{89A9BEC3-9C76-41F2-AD55-E92BFF1F72D1}" type="presOf" srcId="{7D9C204F-B8D7-44AA-9B97-26D640723447}" destId="{72EE91A0-FF09-47DF-8B54-B52C10968462}" srcOrd="1" destOrd="0" presId="urn:microsoft.com/office/officeart/2005/8/layout/target3"/>
    <dgm:cxn modelId="{022B73DD-36E6-4A79-AF95-28DABF3F92AD}" srcId="{47F3C712-F208-4B49-AD83-79C09A6649C1}" destId="{5801F6DC-0925-4627-AB32-0640DC8C4D97}" srcOrd="1" destOrd="0" parTransId="{2E18AAA9-5D50-4AB4-B139-B3153F9D7428}" sibTransId="{2D927D8E-4A60-4399-8400-653CB517016A}"/>
    <dgm:cxn modelId="{B8D71CF8-2A79-44BA-A44D-D1509B785896}" type="presOf" srcId="{5801F6DC-0925-4627-AB32-0640DC8C4D97}" destId="{8CB2FEFD-9E56-49DF-A306-68FF45F95847}" srcOrd="0" destOrd="0" presId="urn:microsoft.com/office/officeart/2005/8/layout/target3"/>
    <dgm:cxn modelId="{49177E96-BF38-4803-A1EC-7580FC20B2D4}" type="presParOf" srcId="{806EE938-5065-4AA6-8678-3944BAADFFAA}" destId="{5B30007A-F2AC-4A92-9A26-49A30F0B581E}" srcOrd="0" destOrd="0" presId="urn:microsoft.com/office/officeart/2005/8/layout/target3"/>
    <dgm:cxn modelId="{0459B784-69AF-42B8-A2A0-E25D8CDF6878}" type="presParOf" srcId="{806EE938-5065-4AA6-8678-3944BAADFFAA}" destId="{4E7F3357-723F-4BF6-9D99-0258FCF9E647}" srcOrd="1" destOrd="0" presId="urn:microsoft.com/office/officeart/2005/8/layout/target3"/>
    <dgm:cxn modelId="{DE6BBE56-162D-460C-9C45-C37623EC8D15}" type="presParOf" srcId="{806EE938-5065-4AA6-8678-3944BAADFFAA}" destId="{4BC2671B-D000-498E-8BA4-1C2FCA0E9E88}" srcOrd="2" destOrd="0" presId="urn:microsoft.com/office/officeart/2005/8/layout/target3"/>
    <dgm:cxn modelId="{C900AB7C-BC42-4DAB-B524-B7DD6A92FF59}" type="presParOf" srcId="{806EE938-5065-4AA6-8678-3944BAADFFAA}" destId="{7BF6FA4A-8672-48F1-ACED-F716BFC8D6F4}" srcOrd="3" destOrd="0" presId="urn:microsoft.com/office/officeart/2005/8/layout/target3"/>
    <dgm:cxn modelId="{CF2D2947-C268-42C6-9313-1643D63380BC}" type="presParOf" srcId="{806EE938-5065-4AA6-8678-3944BAADFFAA}" destId="{ECA86CCA-5BA4-423D-8AF0-B6EC2F247368}" srcOrd="4" destOrd="0" presId="urn:microsoft.com/office/officeart/2005/8/layout/target3"/>
    <dgm:cxn modelId="{9597A2CF-8B34-4E1E-B1B7-7FBA17B5D7FF}" type="presParOf" srcId="{806EE938-5065-4AA6-8678-3944BAADFFAA}" destId="{8CB2FEFD-9E56-49DF-A306-68FF45F95847}" srcOrd="5" destOrd="0" presId="urn:microsoft.com/office/officeart/2005/8/layout/target3"/>
    <dgm:cxn modelId="{206EAD4B-1E23-47AA-AB5C-F5F28DFA5AEE}" type="presParOf" srcId="{806EE938-5065-4AA6-8678-3944BAADFFAA}" destId="{72EE91A0-FF09-47DF-8B54-B52C10968462}" srcOrd="6" destOrd="0" presId="urn:microsoft.com/office/officeart/2005/8/layout/target3"/>
    <dgm:cxn modelId="{96160BD9-3D36-46F0-BA2F-693365AF4682}" type="presParOf" srcId="{806EE938-5065-4AA6-8678-3944BAADFFAA}" destId="{2A09CBDF-0E60-4331-B414-57EA01E3EA3B}"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8D2EC8-84E7-4662-8DC0-E643BCD8979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4690025D-10D4-439B-B351-92F2F308C27C}">
      <dgm:prSet custT="1"/>
      <dgm:spPr/>
      <dgm:t>
        <a:bodyPr/>
        <a:lstStyle/>
        <a:p>
          <a:r>
            <a:rPr lang="ka-GE" sz="2000" b="1" i="1" dirty="0">
              <a:solidFill>
                <a:schemeClr val="accent5">
                  <a:lumMod val="50000"/>
                </a:schemeClr>
              </a:solidFill>
            </a:rPr>
            <a:t>მსგავსი მოწყობილობა ასევე შექმნეს ამერიკულ კომპანია</a:t>
          </a:r>
          <a:r>
            <a:rPr lang="en-US" sz="2000" b="1" i="1" dirty="0">
              <a:solidFill>
                <a:schemeClr val="accent5">
                  <a:lumMod val="50000"/>
                </a:schemeClr>
              </a:solidFill>
              <a:latin typeface="AcadNusx" pitchFamily="2" charset="0"/>
            </a:rPr>
            <a:t> </a:t>
          </a:r>
          <a:r>
            <a:rPr lang="en-US" sz="2000" b="1" i="1" dirty="0" err="1">
              <a:solidFill>
                <a:srgbClr val="C00000"/>
              </a:solidFill>
            </a:rPr>
            <a:t>Viacyte</a:t>
          </a:r>
          <a:r>
            <a:rPr lang="en-US" sz="2000" b="1" i="1" dirty="0">
              <a:solidFill>
                <a:schemeClr val="accent5">
                  <a:lumMod val="50000"/>
                </a:schemeClr>
              </a:solidFill>
            </a:rPr>
            <a:t>-</a:t>
          </a:r>
          <a:r>
            <a:rPr lang="ka-GE" sz="2000" b="1" i="1" dirty="0">
              <a:solidFill>
                <a:schemeClr val="accent5">
                  <a:lumMod val="50000"/>
                </a:schemeClr>
              </a:solidFill>
            </a:rPr>
            <a:t>ში, </a:t>
          </a:r>
          <a:r>
            <a:rPr lang="en-US" sz="2000" b="1" i="1" dirty="0">
              <a:solidFill>
                <a:srgbClr val="C00000"/>
              </a:solidFill>
            </a:rPr>
            <a:t>JDRF</a:t>
          </a:r>
          <a:r>
            <a:rPr lang="en-US" sz="2000" b="1" i="1" dirty="0">
              <a:solidFill>
                <a:schemeClr val="accent5">
                  <a:lumMod val="50000"/>
                </a:schemeClr>
              </a:solidFill>
            </a:rPr>
            <a:t>  </a:t>
          </a:r>
          <a:r>
            <a:rPr lang="ka-GE" sz="2000" b="1" i="1" dirty="0">
              <a:solidFill>
                <a:schemeClr val="accent5">
                  <a:lumMod val="50000"/>
                </a:schemeClr>
              </a:solidFill>
            </a:rPr>
            <a:t>ერთად</a:t>
          </a:r>
          <a:r>
            <a:rPr lang="ka-GE" sz="2300" b="1" dirty="0"/>
            <a:t>.</a:t>
          </a:r>
          <a:endParaRPr lang="ru-RU" sz="2300" dirty="0"/>
        </a:p>
      </dgm:t>
    </dgm:pt>
    <dgm:pt modelId="{AD048857-FC27-45D6-9AEF-6BCB6850DA33}" type="parTrans" cxnId="{E9F1A914-049C-40B7-AC0E-7D264AB9448D}">
      <dgm:prSet/>
      <dgm:spPr/>
      <dgm:t>
        <a:bodyPr/>
        <a:lstStyle/>
        <a:p>
          <a:endParaRPr lang="ru-RU"/>
        </a:p>
      </dgm:t>
    </dgm:pt>
    <dgm:pt modelId="{39393548-D8FE-4ADB-9EA4-A67FF291C683}" type="sibTrans" cxnId="{E9F1A914-049C-40B7-AC0E-7D264AB9448D}">
      <dgm:prSet/>
      <dgm:spPr/>
      <dgm:t>
        <a:bodyPr/>
        <a:lstStyle/>
        <a:p>
          <a:endParaRPr lang="ru-RU"/>
        </a:p>
      </dgm:t>
    </dgm:pt>
    <dgm:pt modelId="{777ED7C6-A8EC-4EC5-8157-803BA041557B}">
      <dgm:prSet custT="1"/>
      <dgm:spPr/>
      <dgm:t>
        <a:bodyPr/>
        <a:lstStyle/>
        <a:p>
          <a:r>
            <a:rPr lang="ka-GE" sz="2000" b="1" i="1" dirty="0">
              <a:solidFill>
                <a:schemeClr val="accent5">
                  <a:lumMod val="50000"/>
                </a:schemeClr>
              </a:solidFill>
            </a:rPr>
            <a:t>კვლევის პირველი წარმატებული ფაზის შემდგომ, კომპანია ახლა გადანერგილი უჯრედების ორგანიზმთან შეთვისების გაუმჯობესებაზე მუშაობს.</a:t>
          </a:r>
          <a:endParaRPr lang="ru-RU" sz="2000" i="1" dirty="0">
            <a:solidFill>
              <a:schemeClr val="accent5">
                <a:lumMod val="50000"/>
              </a:schemeClr>
            </a:solidFill>
          </a:endParaRPr>
        </a:p>
      </dgm:t>
    </dgm:pt>
    <dgm:pt modelId="{1502D44D-AA28-4B49-BAE0-4CCD0AD90692}" type="parTrans" cxnId="{578FA66A-82DA-44CB-A404-4B23E62F4F51}">
      <dgm:prSet/>
      <dgm:spPr/>
      <dgm:t>
        <a:bodyPr/>
        <a:lstStyle/>
        <a:p>
          <a:endParaRPr lang="ru-RU"/>
        </a:p>
      </dgm:t>
    </dgm:pt>
    <dgm:pt modelId="{A6A55548-41BC-4DE5-AC51-73A6A29B3F67}" type="sibTrans" cxnId="{578FA66A-82DA-44CB-A404-4B23E62F4F51}">
      <dgm:prSet/>
      <dgm:spPr/>
      <dgm:t>
        <a:bodyPr/>
        <a:lstStyle/>
        <a:p>
          <a:endParaRPr lang="ru-RU"/>
        </a:p>
      </dgm:t>
    </dgm:pt>
    <dgm:pt modelId="{7C030A86-E09E-4717-AF62-21296004A4B7}" type="pres">
      <dgm:prSet presAssocID="{2D8D2EC8-84E7-4662-8DC0-E643BCD8979A}" presName="Name0" presStyleCnt="0">
        <dgm:presLayoutVars>
          <dgm:chMax val="7"/>
          <dgm:dir/>
          <dgm:animLvl val="lvl"/>
          <dgm:resizeHandles val="exact"/>
        </dgm:presLayoutVars>
      </dgm:prSet>
      <dgm:spPr/>
    </dgm:pt>
    <dgm:pt modelId="{D32DD1A4-5917-4A96-93C3-99159CE1F266}" type="pres">
      <dgm:prSet presAssocID="{4690025D-10D4-439B-B351-92F2F308C27C}" presName="circle1" presStyleLbl="node1" presStyleIdx="0" presStyleCnt="2"/>
      <dgm:spPr/>
    </dgm:pt>
    <dgm:pt modelId="{C1622AFF-1516-4B60-AC26-1231DA23B457}" type="pres">
      <dgm:prSet presAssocID="{4690025D-10D4-439B-B351-92F2F308C27C}" presName="space" presStyleCnt="0"/>
      <dgm:spPr/>
    </dgm:pt>
    <dgm:pt modelId="{8B78A159-F5AF-47AE-825C-4F446005DE89}" type="pres">
      <dgm:prSet presAssocID="{4690025D-10D4-439B-B351-92F2F308C27C}" presName="rect1" presStyleLbl="alignAcc1" presStyleIdx="0" presStyleCnt="2"/>
      <dgm:spPr/>
    </dgm:pt>
    <dgm:pt modelId="{4F7D6147-F2DB-4227-B0DA-359C1E352D82}" type="pres">
      <dgm:prSet presAssocID="{777ED7C6-A8EC-4EC5-8157-803BA041557B}" presName="vertSpace2" presStyleLbl="node1" presStyleIdx="0" presStyleCnt="2"/>
      <dgm:spPr/>
    </dgm:pt>
    <dgm:pt modelId="{35B43824-CE24-496D-9B28-37D46C8FF5C7}" type="pres">
      <dgm:prSet presAssocID="{777ED7C6-A8EC-4EC5-8157-803BA041557B}" presName="circle2" presStyleLbl="node1" presStyleIdx="1" presStyleCnt="2"/>
      <dgm:spPr/>
    </dgm:pt>
    <dgm:pt modelId="{1F09CD00-230F-492B-ABC6-925988D641F2}" type="pres">
      <dgm:prSet presAssocID="{777ED7C6-A8EC-4EC5-8157-803BA041557B}" presName="rect2" presStyleLbl="alignAcc1" presStyleIdx="1" presStyleCnt="2"/>
      <dgm:spPr/>
    </dgm:pt>
    <dgm:pt modelId="{D6E2218D-40C3-4F2E-9FDF-53306461B690}" type="pres">
      <dgm:prSet presAssocID="{4690025D-10D4-439B-B351-92F2F308C27C}" presName="rect1ParTxNoCh" presStyleLbl="alignAcc1" presStyleIdx="1" presStyleCnt="2">
        <dgm:presLayoutVars>
          <dgm:chMax val="1"/>
          <dgm:bulletEnabled val="1"/>
        </dgm:presLayoutVars>
      </dgm:prSet>
      <dgm:spPr/>
    </dgm:pt>
    <dgm:pt modelId="{82CBC3AE-42D0-4E6B-BCF8-2CD0277C7611}" type="pres">
      <dgm:prSet presAssocID="{777ED7C6-A8EC-4EC5-8157-803BA041557B}" presName="rect2ParTxNoCh" presStyleLbl="alignAcc1" presStyleIdx="1" presStyleCnt="2">
        <dgm:presLayoutVars>
          <dgm:chMax val="1"/>
          <dgm:bulletEnabled val="1"/>
        </dgm:presLayoutVars>
      </dgm:prSet>
      <dgm:spPr/>
    </dgm:pt>
  </dgm:ptLst>
  <dgm:cxnLst>
    <dgm:cxn modelId="{E9F1A914-049C-40B7-AC0E-7D264AB9448D}" srcId="{2D8D2EC8-84E7-4662-8DC0-E643BCD8979A}" destId="{4690025D-10D4-439B-B351-92F2F308C27C}" srcOrd="0" destOrd="0" parTransId="{AD048857-FC27-45D6-9AEF-6BCB6850DA33}" sibTransId="{39393548-D8FE-4ADB-9EA4-A67FF291C683}"/>
    <dgm:cxn modelId="{B2F3D220-4208-4707-ABB6-3D30A2EAC4D0}" type="presOf" srcId="{4690025D-10D4-439B-B351-92F2F308C27C}" destId="{8B78A159-F5AF-47AE-825C-4F446005DE89}" srcOrd="0" destOrd="0" presId="urn:microsoft.com/office/officeart/2005/8/layout/target3"/>
    <dgm:cxn modelId="{578FA66A-82DA-44CB-A404-4B23E62F4F51}" srcId="{2D8D2EC8-84E7-4662-8DC0-E643BCD8979A}" destId="{777ED7C6-A8EC-4EC5-8157-803BA041557B}" srcOrd="1" destOrd="0" parTransId="{1502D44D-AA28-4B49-BAE0-4CCD0AD90692}" sibTransId="{A6A55548-41BC-4DE5-AC51-73A6A29B3F67}"/>
    <dgm:cxn modelId="{5684D487-9DF7-4FEA-BA57-9A59B1E3716E}" type="presOf" srcId="{777ED7C6-A8EC-4EC5-8157-803BA041557B}" destId="{1F09CD00-230F-492B-ABC6-925988D641F2}" srcOrd="0" destOrd="0" presId="urn:microsoft.com/office/officeart/2005/8/layout/target3"/>
    <dgm:cxn modelId="{3BEE909D-9E5D-4BAA-AA17-C647603A3716}" type="presOf" srcId="{777ED7C6-A8EC-4EC5-8157-803BA041557B}" destId="{82CBC3AE-42D0-4E6B-BCF8-2CD0277C7611}" srcOrd="1" destOrd="0" presId="urn:microsoft.com/office/officeart/2005/8/layout/target3"/>
    <dgm:cxn modelId="{32E3A9DC-928A-4052-B7D3-41BBDA0BC8D4}" type="presOf" srcId="{2D8D2EC8-84E7-4662-8DC0-E643BCD8979A}" destId="{7C030A86-E09E-4717-AF62-21296004A4B7}" srcOrd="0" destOrd="0" presId="urn:microsoft.com/office/officeart/2005/8/layout/target3"/>
    <dgm:cxn modelId="{ECC597FB-828A-45BB-A5DC-30F7CE01AE3E}" type="presOf" srcId="{4690025D-10D4-439B-B351-92F2F308C27C}" destId="{D6E2218D-40C3-4F2E-9FDF-53306461B690}" srcOrd="1" destOrd="0" presId="urn:microsoft.com/office/officeart/2005/8/layout/target3"/>
    <dgm:cxn modelId="{43798F96-4DE2-4319-8E03-A00203448FE4}" type="presParOf" srcId="{7C030A86-E09E-4717-AF62-21296004A4B7}" destId="{D32DD1A4-5917-4A96-93C3-99159CE1F266}" srcOrd="0" destOrd="0" presId="urn:microsoft.com/office/officeart/2005/8/layout/target3"/>
    <dgm:cxn modelId="{ACA9317C-5D94-4274-8223-AEB57424A2C4}" type="presParOf" srcId="{7C030A86-E09E-4717-AF62-21296004A4B7}" destId="{C1622AFF-1516-4B60-AC26-1231DA23B457}" srcOrd="1" destOrd="0" presId="urn:microsoft.com/office/officeart/2005/8/layout/target3"/>
    <dgm:cxn modelId="{BC20D7DD-48CE-44B9-80A1-3FD926A90BFF}" type="presParOf" srcId="{7C030A86-E09E-4717-AF62-21296004A4B7}" destId="{8B78A159-F5AF-47AE-825C-4F446005DE89}" srcOrd="2" destOrd="0" presId="urn:microsoft.com/office/officeart/2005/8/layout/target3"/>
    <dgm:cxn modelId="{95D27192-3DCC-4CBB-8BFC-B78D1511E8C2}" type="presParOf" srcId="{7C030A86-E09E-4717-AF62-21296004A4B7}" destId="{4F7D6147-F2DB-4227-B0DA-359C1E352D82}" srcOrd="3" destOrd="0" presId="urn:microsoft.com/office/officeart/2005/8/layout/target3"/>
    <dgm:cxn modelId="{A3C5C40F-616C-42EF-B284-5F9BBC5230A8}" type="presParOf" srcId="{7C030A86-E09E-4717-AF62-21296004A4B7}" destId="{35B43824-CE24-496D-9B28-37D46C8FF5C7}" srcOrd="4" destOrd="0" presId="urn:microsoft.com/office/officeart/2005/8/layout/target3"/>
    <dgm:cxn modelId="{D7E6425E-4F43-4118-B932-C5581A0862FC}" type="presParOf" srcId="{7C030A86-E09E-4717-AF62-21296004A4B7}" destId="{1F09CD00-230F-492B-ABC6-925988D641F2}" srcOrd="5" destOrd="0" presId="urn:microsoft.com/office/officeart/2005/8/layout/target3"/>
    <dgm:cxn modelId="{F3036120-C85D-48FD-A8F2-C9D3E26B2FEB}" type="presParOf" srcId="{7C030A86-E09E-4717-AF62-21296004A4B7}" destId="{D6E2218D-40C3-4F2E-9FDF-53306461B690}" srcOrd="6" destOrd="0" presId="urn:microsoft.com/office/officeart/2005/8/layout/target3"/>
    <dgm:cxn modelId="{06101B2E-626F-4813-8D1A-35F808BB51A4}" type="presParOf" srcId="{7C030A86-E09E-4717-AF62-21296004A4B7}" destId="{82CBC3AE-42D0-4E6B-BCF8-2CD0277C761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8D2EC8-84E7-4662-8DC0-E643BCD8979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690025D-10D4-439B-B351-92F2F308C27C}">
      <dgm:prSet custT="1"/>
      <dgm:spPr/>
      <dgm:t>
        <a:bodyPr/>
        <a:lstStyle/>
        <a:p>
          <a:r>
            <a:rPr lang="ka-GE" sz="1800" b="1" i="1" dirty="0">
              <a:solidFill>
                <a:schemeClr val="accent5">
                  <a:lumMod val="50000"/>
                </a:schemeClr>
              </a:solidFill>
            </a:rPr>
            <a:t>უჯრედების დასაცავად გამოიყენება სპეციალური ნივთიერება ალგინატი, რომელიც ბიოლოგიურად ინერტულია და არ  წარმოადგენს იმუნური სისტემის სამიზნეს.</a:t>
          </a:r>
          <a:endParaRPr lang="ru-RU" sz="1800" dirty="0"/>
        </a:p>
      </dgm:t>
    </dgm:pt>
    <dgm:pt modelId="{AD048857-FC27-45D6-9AEF-6BCB6850DA33}" type="parTrans" cxnId="{E9F1A914-049C-40B7-AC0E-7D264AB9448D}">
      <dgm:prSet/>
      <dgm:spPr/>
      <dgm:t>
        <a:bodyPr/>
        <a:lstStyle/>
        <a:p>
          <a:endParaRPr lang="ru-RU"/>
        </a:p>
      </dgm:t>
    </dgm:pt>
    <dgm:pt modelId="{39393548-D8FE-4ADB-9EA4-A67FF291C683}" type="sibTrans" cxnId="{E9F1A914-049C-40B7-AC0E-7D264AB9448D}">
      <dgm:prSet/>
      <dgm:spPr/>
      <dgm:t>
        <a:bodyPr/>
        <a:lstStyle/>
        <a:p>
          <a:endParaRPr lang="ru-RU"/>
        </a:p>
      </dgm:t>
    </dgm:pt>
    <dgm:pt modelId="{777ED7C6-A8EC-4EC5-8157-803BA041557B}">
      <dgm:prSet custT="1"/>
      <dgm:spPr/>
      <dgm:t>
        <a:bodyPr/>
        <a:lstStyle/>
        <a:p>
          <a:r>
            <a:rPr lang="en-US" sz="2000" b="1" i="1" dirty="0" err="1">
              <a:solidFill>
                <a:srgbClr val="C00000"/>
              </a:solidFill>
            </a:rPr>
            <a:t>Viacyte</a:t>
          </a:r>
          <a:r>
            <a:rPr lang="en-US" sz="2000" b="1" i="1" dirty="0">
              <a:solidFill>
                <a:schemeClr val="accent5">
                  <a:lumMod val="50000"/>
                </a:schemeClr>
              </a:solidFill>
            </a:rPr>
            <a:t> </a:t>
          </a:r>
          <a:r>
            <a:rPr lang="ka-GE" sz="2000" b="1" i="1" dirty="0">
              <a:solidFill>
                <a:schemeClr val="accent5">
                  <a:lumMod val="50000"/>
                </a:schemeClr>
              </a:solidFill>
            </a:rPr>
            <a:t>იყენებს მაკროინკაფსულიზაციის მეთოდს, ანუ აღნიშნული მოწყობილობა ჩანს შეუიარაღებელი თვალით.</a:t>
          </a:r>
          <a:endParaRPr lang="ru-RU" sz="2000" i="1" dirty="0">
            <a:solidFill>
              <a:schemeClr val="accent5">
                <a:lumMod val="50000"/>
              </a:schemeClr>
            </a:solidFill>
          </a:endParaRPr>
        </a:p>
      </dgm:t>
    </dgm:pt>
    <dgm:pt modelId="{1502D44D-AA28-4B49-BAE0-4CCD0AD90692}" type="parTrans" cxnId="{578FA66A-82DA-44CB-A404-4B23E62F4F51}">
      <dgm:prSet/>
      <dgm:spPr/>
      <dgm:t>
        <a:bodyPr/>
        <a:lstStyle/>
        <a:p>
          <a:endParaRPr lang="ru-RU"/>
        </a:p>
      </dgm:t>
    </dgm:pt>
    <dgm:pt modelId="{A6A55548-41BC-4DE5-AC51-73A6A29B3F67}" type="sibTrans" cxnId="{578FA66A-82DA-44CB-A404-4B23E62F4F51}">
      <dgm:prSet/>
      <dgm:spPr/>
      <dgm:t>
        <a:bodyPr/>
        <a:lstStyle/>
        <a:p>
          <a:endParaRPr lang="ru-RU"/>
        </a:p>
      </dgm:t>
    </dgm:pt>
    <dgm:pt modelId="{7C030A86-E09E-4717-AF62-21296004A4B7}" type="pres">
      <dgm:prSet presAssocID="{2D8D2EC8-84E7-4662-8DC0-E643BCD8979A}" presName="Name0" presStyleCnt="0">
        <dgm:presLayoutVars>
          <dgm:chMax val="7"/>
          <dgm:dir/>
          <dgm:animLvl val="lvl"/>
          <dgm:resizeHandles val="exact"/>
        </dgm:presLayoutVars>
      </dgm:prSet>
      <dgm:spPr/>
    </dgm:pt>
    <dgm:pt modelId="{D32DD1A4-5917-4A96-93C3-99159CE1F266}" type="pres">
      <dgm:prSet presAssocID="{4690025D-10D4-439B-B351-92F2F308C27C}" presName="circle1" presStyleLbl="node1" presStyleIdx="0" presStyleCnt="2"/>
      <dgm:spPr/>
    </dgm:pt>
    <dgm:pt modelId="{C1622AFF-1516-4B60-AC26-1231DA23B457}" type="pres">
      <dgm:prSet presAssocID="{4690025D-10D4-439B-B351-92F2F308C27C}" presName="space" presStyleCnt="0"/>
      <dgm:spPr/>
    </dgm:pt>
    <dgm:pt modelId="{8B78A159-F5AF-47AE-825C-4F446005DE89}" type="pres">
      <dgm:prSet presAssocID="{4690025D-10D4-439B-B351-92F2F308C27C}" presName="rect1" presStyleLbl="alignAcc1" presStyleIdx="0" presStyleCnt="2"/>
      <dgm:spPr/>
    </dgm:pt>
    <dgm:pt modelId="{4F7D6147-F2DB-4227-B0DA-359C1E352D82}" type="pres">
      <dgm:prSet presAssocID="{777ED7C6-A8EC-4EC5-8157-803BA041557B}" presName="vertSpace2" presStyleLbl="node1" presStyleIdx="0" presStyleCnt="2"/>
      <dgm:spPr/>
    </dgm:pt>
    <dgm:pt modelId="{35B43824-CE24-496D-9B28-37D46C8FF5C7}" type="pres">
      <dgm:prSet presAssocID="{777ED7C6-A8EC-4EC5-8157-803BA041557B}" presName="circle2" presStyleLbl="node1" presStyleIdx="1" presStyleCnt="2"/>
      <dgm:spPr/>
    </dgm:pt>
    <dgm:pt modelId="{1F09CD00-230F-492B-ABC6-925988D641F2}" type="pres">
      <dgm:prSet presAssocID="{777ED7C6-A8EC-4EC5-8157-803BA041557B}" presName="rect2" presStyleLbl="alignAcc1" presStyleIdx="1" presStyleCnt="2"/>
      <dgm:spPr/>
    </dgm:pt>
    <dgm:pt modelId="{D6E2218D-40C3-4F2E-9FDF-53306461B690}" type="pres">
      <dgm:prSet presAssocID="{4690025D-10D4-439B-B351-92F2F308C27C}" presName="rect1ParTxNoCh" presStyleLbl="alignAcc1" presStyleIdx="1" presStyleCnt="2">
        <dgm:presLayoutVars>
          <dgm:chMax val="1"/>
          <dgm:bulletEnabled val="1"/>
        </dgm:presLayoutVars>
      </dgm:prSet>
      <dgm:spPr/>
    </dgm:pt>
    <dgm:pt modelId="{82CBC3AE-42D0-4E6B-BCF8-2CD0277C7611}" type="pres">
      <dgm:prSet presAssocID="{777ED7C6-A8EC-4EC5-8157-803BA041557B}" presName="rect2ParTxNoCh" presStyleLbl="alignAcc1" presStyleIdx="1" presStyleCnt="2">
        <dgm:presLayoutVars>
          <dgm:chMax val="1"/>
          <dgm:bulletEnabled val="1"/>
        </dgm:presLayoutVars>
      </dgm:prSet>
      <dgm:spPr/>
    </dgm:pt>
  </dgm:ptLst>
  <dgm:cxnLst>
    <dgm:cxn modelId="{E9F1A914-049C-40B7-AC0E-7D264AB9448D}" srcId="{2D8D2EC8-84E7-4662-8DC0-E643BCD8979A}" destId="{4690025D-10D4-439B-B351-92F2F308C27C}" srcOrd="0" destOrd="0" parTransId="{AD048857-FC27-45D6-9AEF-6BCB6850DA33}" sibTransId="{39393548-D8FE-4ADB-9EA4-A67FF291C683}"/>
    <dgm:cxn modelId="{B2F3D220-4208-4707-ABB6-3D30A2EAC4D0}" type="presOf" srcId="{4690025D-10D4-439B-B351-92F2F308C27C}" destId="{8B78A159-F5AF-47AE-825C-4F446005DE89}" srcOrd="0" destOrd="0" presId="urn:microsoft.com/office/officeart/2005/8/layout/target3"/>
    <dgm:cxn modelId="{578FA66A-82DA-44CB-A404-4B23E62F4F51}" srcId="{2D8D2EC8-84E7-4662-8DC0-E643BCD8979A}" destId="{777ED7C6-A8EC-4EC5-8157-803BA041557B}" srcOrd="1" destOrd="0" parTransId="{1502D44D-AA28-4B49-BAE0-4CCD0AD90692}" sibTransId="{A6A55548-41BC-4DE5-AC51-73A6A29B3F67}"/>
    <dgm:cxn modelId="{5684D487-9DF7-4FEA-BA57-9A59B1E3716E}" type="presOf" srcId="{777ED7C6-A8EC-4EC5-8157-803BA041557B}" destId="{1F09CD00-230F-492B-ABC6-925988D641F2}" srcOrd="0" destOrd="0" presId="urn:microsoft.com/office/officeart/2005/8/layout/target3"/>
    <dgm:cxn modelId="{3BEE909D-9E5D-4BAA-AA17-C647603A3716}" type="presOf" srcId="{777ED7C6-A8EC-4EC5-8157-803BA041557B}" destId="{82CBC3AE-42D0-4E6B-BCF8-2CD0277C7611}" srcOrd="1" destOrd="0" presId="urn:microsoft.com/office/officeart/2005/8/layout/target3"/>
    <dgm:cxn modelId="{32E3A9DC-928A-4052-B7D3-41BBDA0BC8D4}" type="presOf" srcId="{2D8D2EC8-84E7-4662-8DC0-E643BCD8979A}" destId="{7C030A86-E09E-4717-AF62-21296004A4B7}" srcOrd="0" destOrd="0" presId="urn:microsoft.com/office/officeart/2005/8/layout/target3"/>
    <dgm:cxn modelId="{ECC597FB-828A-45BB-A5DC-30F7CE01AE3E}" type="presOf" srcId="{4690025D-10D4-439B-B351-92F2F308C27C}" destId="{D6E2218D-40C3-4F2E-9FDF-53306461B690}" srcOrd="1" destOrd="0" presId="urn:microsoft.com/office/officeart/2005/8/layout/target3"/>
    <dgm:cxn modelId="{43798F96-4DE2-4319-8E03-A00203448FE4}" type="presParOf" srcId="{7C030A86-E09E-4717-AF62-21296004A4B7}" destId="{D32DD1A4-5917-4A96-93C3-99159CE1F266}" srcOrd="0" destOrd="0" presId="urn:microsoft.com/office/officeart/2005/8/layout/target3"/>
    <dgm:cxn modelId="{ACA9317C-5D94-4274-8223-AEB57424A2C4}" type="presParOf" srcId="{7C030A86-E09E-4717-AF62-21296004A4B7}" destId="{C1622AFF-1516-4B60-AC26-1231DA23B457}" srcOrd="1" destOrd="0" presId="urn:microsoft.com/office/officeart/2005/8/layout/target3"/>
    <dgm:cxn modelId="{BC20D7DD-48CE-44B9-80A1-3FD926A90BFF}" type="presParOf" srcId="{7C030A86-E09E-4717-AF62-21296004A4B7}" destId="{8B78A159-F5AF-47AE-825C-4F446005DE89}" srcOrd="2" destOrd="0" presId="urn:microsoft.com/office/officeart/2005/8/layout/target3"/>
    <dgm:cxn modelId="{95D27192-3DCC-4CBB-8BFC-B78D1511E8C2}" type="presParOf" srcId="{7C030A86-E09E-4717-AF62-21296004A4B7}" destId="{4F7D6147-F2DB-4227-B0DA-359C1E352D82}" srcOrd="3" destOrd="0" presId="urn:microsoft.com/office/officeart/2005/8/layout/target3"/>
    <dgm:cxn modelId="{A3C5C40F-616C-42EF-B284-5F9BBC5230A8}" type="presParOf" srcId="{7C030A86-E09E-4717-AF62-21296004A4B7}" destId="{35B43824-CE24-496D-9B28-37D46C8FF5C7}" srcOrd="4" destOrd="0" presId="urn:microsoft.com/office/officeart/2005/8/layout/target3"/>
    <dgm:cxn modelId="{D7E6425E-4F43-4118-B932-C5581A0862FC}" type="presParOf" srcId="{7C030A86-E09E-4717-AF62-21296004A4B7}" destId="{1F09CD00-230F-492B-ABC6-925988D641F2}" srcOrd="5" destOrd="0" presId="urn:microsoft.com/office/officeart/2005/8/layout/target3"/>
    <dgm:cxn modelId="{F3036120-C85D-48FD-A8F2-C9D3E26B2FEB}" type="presParOf" srcId="{7C030A86-E09E-4717-AF62-21296004A4B7}" destId="{D6E2218D-40C3-4F2E-9FDF-53306461B690}" srcOrd="6" destOrd="0" presId="urn:microsoft.com/office/officeart/2005/8/layout/target3"/>
    <dgm:cxn modelId="{06101B2E-626F-4813-8D1A-35F808BB51A4}" type="presParOf" srcId="{7C030A86-E09E-4717-AF62-21296004A4B7}" destId="{82CBC3AE-42D0-4E6B-BCF8-2CD0277C761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A370A5-2487-4467-86D9-75448F16414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C5E50B3-3D03-4112-ACCE-D03A870EE416}">
      <dgm:prSet custT="1"/>
      <dgm:spPr/>
      <dgm:t>
        <a:bodyPr/>
        <a:lstStyle/>
        <a:p>
          <a:r>
            <a:rPr lang="en-US" sz="1800" b="1" i="1" dirty="0" err="1">
              <a:solidFill>
                <a:srgbClr val="C00000"/>
              </a:solidFill>
            </a:rPr>
            <a:t>Viacyte</a:t>
          </a:r>
          <a:r>
            <a:rPr lang="en-US" sz="1800" b="1" i="1" dirty="0">
              <a:solidFill>
                <a:srgbClr val="C00000"/>
              </a:solidFill>
            </a:rPr>
            <a:t> </a:t>
          </a:r>
          <a:r>
            <a:rPr lang="en-US" sz="1800" b="1" i="1" dirty="0" err="1">
              <a:solidFill>
                <a:srgbClr val="C00000"/>
              </a:solidFill>
            </a:rPr>
            <a:t>Encaptra</a:t>
          </a:r>
          <a:r>
            <a:rPr lang="en-US" sz="1800" b="1" i="1" dirty="0">
              <a:solidFill>
                <a:srgbClr val="C00000"/>
              </a:solidFill>
            </a:rPr>
            <a:t> </a:t>
          </a:r>
          <a:r>
            <a:rPr lang="ka-GE" sz="1800" b="1" i="1" dirty="0">
              <a:solidFill>
                <a:schemeClr val="accent5">
                  <a:lumMod val="50000"/>
                </a:schemeClr>
              </a:solidFill>
            </a:rPr>
            <a:t>შეიცავს სპეციალურ </a:t>
          </a:r>
          <a:r>
            <a:rPr lang="en-US" sz="1800" b="1" i="1" dirty="0">
              <a:solidFill>
                <a:schemeClr val="accent5">
                  <a:lumMod val="50000"/>
                </a:schemeClr>
              </a:solidFill>
            </a:rPr>
            <a:t> Pec-01</a:t>
          </a:r>
          <a:r>
            <a:rPr lang="ka-GE" sz="1800" b="1" i="1" dirty="0">
              <a:solidFill>
                <a:schemeClr val="accent5">
                  <a:lumMod val="50000"/>
                </a:schemeClr>
              </a:solidFill>
            </a:rPr>
            <a:t> უჯრედებს. რომლებსაც ქმნიან ემბრიონული ღეროვანი უჯრედებიდან და კაფსულაში მოთავსების შემდეგ იღებს საბოლოო, ბეტა უჯრედების სახეს.</a:t>
          </a:r>
          <a:endParaRPr lang="ru-RU" sz="1800" i="1" dirty="0">
            <a:solidFill>
              <a:schemeClr val="accent5">
                <a:lumMod val="50000"/>
              </a:schemeClr>
            </a:solidFill>
          </a:endParaRPr>
        </a:p>
      </dgm:t>
    </dgm:pt>
    <dgm:pt modelId="{5DFE882A-F50C-4E05-8CE2-33AA8BC2D892}" type="parTrans" cxnId="{CE970C83-BC45-4EF7-BB75-90C5CF15BD2E}">
      <dgm:prSet/>
      <dgm:spPr/>
      <dgm:t>
        <a:bodyPr/>
        <a:lstStyle/>
        <a:p>
          <a:endParaRPr lang="ru-RU"/>
        </a:p>
      </dgm:t>
    </dgm:pt>
    <dgm:pt modelId="{3194E31B-6D60-4807-85CA-1B9CE9E26F5D}" type="sibTrans" cxnId="{CE970C83-BC45-4EF7-BB75-90C5CF15BD2E}">
      <dgm:prSet/>
      <dgm:spPr/>
      <dgm:t>
        <a:bodyPr/>
        <a:lstStyle/>
        <a:p>
          <a:endParaRPr lang="ru-RU"/>
        </a:p>
      </dgm:t>
    </dgm:pt>
    <dgm:pt modelId="{3FB93E60-7CB8-4D17-9FB1-5D552C3BB034}" type="pres">
      <dgm:prSet presAssocID="{0EA370A5-2487-4467-86D9-75448F164144}" presName="Name0" presStyleCnt="0">
        <dgm:presLayoutVars>
          <dgm:chMax val="7"/>
          <dgm:dir/>
          <dgm:animLvl val="lvl"/>
          <dgm:resizeHandles val="exact"/>
        </dgm:presLayoutVars>
      </dgm:prSet>
      <dgm:spPr/>
    </dgm:pt>
    <dgm:pt modelId="{B70E80E4-5E0D-424B-A101-44D53340F9EB}" type="pres">
      <dgm:prSet presAssocID="{2C5E50B3-3D03-4112-ACCE-D03A870EE416}" presName="circle1" presStyleLbl="node1" presStyleIdx="0" presStyleCnt="1"/>
      <dgm:spPr/>
    </dgm:pt>
    <dgm:pt modelId="{5B4C31C4-3258-4FD9-B8EF-A633C0B699D0}" type="pres">
      <dgm:prSet presAssocID="{2C5E50B3-3D03-4112-ACCE-D03A870EE416}" presName="space" presStyleCnt="0"/>
      <dgm:spPr/>
    </dgm:pt>
    <dgm:pt modelId="{A161E9E4-23CD-4272-87E3-4FD289FEA2AF}" type="pres">
      <dgm:prSet presAssocID="{2C5E50B3-3D03-4112-ACCE-D03A870EE416}" presName="rect1" presStyleLbl="alignAcc1" presStyleIdx="0" presStyleCnt="1"/>
      <dgm:spPr/>
    </dgm:pt>
    <dgm:pt modelId="{356D5327-9982-4510-909D-5A0F9694EE82}" type="pres">
      <dgm:prSet presAssocID="{2C5E50B3-3D03-4112-ACCE-D03A870EE416}" presName="rect1ParTxNoCh" presStyleLbl="alignAcc1" presStyleIdx="0" presStyleCnt="1">
        <dgm:presLayoutVars>
          <dgm:chMax val="1"/>
          <dgm:bulletEnabled val="1"/>
        </dgm:presLayoutVars>
      </dgm:prSet>
      <dgm:spPr/>
    </dgm:pt>
  </dgm:ptLst>
  <dgm:cxnLst>
    <dgm:cxn modelId="{AFFD022B-6521-48A4-8DF7-E09C146E6402}" type="presOf" srcId="{2C5E50B3-3D03-4112-ACCE-D03A870EE416}" destId="{A161E9E4-23CD-4272-87E3-4FD289FEA2AF}" srcOrd="0" destOrd="0" presId="urn:microsoft.com/office/officeart/2005/8/layout/target3"/>
    <dgm:cxn modelId="{F2D1485A-2C1D-4A59-BCB4-0E826B83DE42}" type="presOf" srcId="{2C5E50B3-3D03-4112-ACCE-D03A870EE416}" destId="{356D5327-9982-4510-909D-5A0F9694EE82}" srcOrd="1" destOrd="0" presId="urn:microsoft.com/office/officeart/2005/8/layout/target3"/>
    <dgm:cxn modelId="{CE970C83-BC45-4EF7-BB75-90C5CF15BD2E}" srcId="{0EA370A5-2487-4467-86D9-75448F164144}" destId="{2C5E50B3-3D03-4112-ACCE-D03A870EE416}" srcOrd="0" destOrd="0" parTransId="{5DFE882A-F50C-4E05-8CE2-33AA8BC2D892}" sibTransId="{3194E31B-6D60-4807-85CA-1B9CE9E26F5D}"/>
    <dgm:cxn modelId="{94DF30FA-CA42-4E61-A72E-23AC10545550}" type="presOf" srcId="{0EA370A5-2487-4467-86D9-75448F164144}" destId="{3FB93E60-7CB8-4D17-9FB1-5D552C3BB034}" srcOrd="0" destOrd="0" presId="urn:microsoft.com/office/officeart/2005/8/layout/target3"/>
    <dgm:cxn modelId="{8B31D15B-41D4-4FFC-BFD2-08467874236C}" type="presParOf" srcId="{3FB93E60-7CB8-4D17-9FB1-5D552C3BB034}" destId="{B70E80E4-5E0D-424B-A101-44D53340F9EB}" srcOrd="0" destOrd="0" presId="urn:microsoft.com/office/officeart/2005/8/layout/target3"/>
    <dgm:cxn modelId="{AB8032F6-9904-4B8E-BE18-D868519B0C49}" type="presParOf" srcId="{3FB93E60-7CB8-4D17-9FB1-5D552C3BB034}" destId="{5B4C31C4-3258-4FD9-B8EF-A633C0B699D0}" srcOrd="1" destOrd="0" presId="urn:microsoft.com/office/officeart/2005/8/layout/target3"/>
    <dgm:cxn modelId="{B8472DAE-7A6D-4E15-94BC-24D1F616778A}" type="presParOf" srcId="{3FB93E60-7CB8-4D17-9FB1-5D552C3BB034}" destId="{A161E9E4-23CD-4272-87E3-4FD289FEA2AF}" srcOrd="2" destOrd="0" presId="urn:microsoft.com/office/officeart/2005/8/layout/target3"/>
    <dgm:cxn modelId="{4EDF00C9-68FA-4C90-B3BC-23A48CB2D38E}" type="presParOf" srcId="{3FB93E60-7CB8-4D17-9FB1-5D552C3BB034}" destId="{356D5327-9982-4510-909D-5A0F9694EE8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AA68B-899D-4238-AE4C-15C458557C65}">
      <dsp:nvSpPr>
        <dsp:cNvPr id="0" name=""/>
        <dsp:cNvSpPr/>
      </dsp:nvSpPr>
      <dsp:spPr>
        <a:xfrm>
          <a:off x="2825327" y="0"/>
          <a:ext cx="2954501" cy="26376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ka-GE" sz="3200" b="1" i="1" kern="1200" dirty="0">
              <a:solidFill>
                <a:schemeClr val="bg1"/>
              </a:solidFill>
            </a:rPr>
            <a:t>დიაბეტი ტიპი1</a:t>
          </a:r>
          <a:endParaRPr lang="ru-RU" sz="3200" i="1" kern="1200" dirty="0">
            <a:solidFill>
              <a:schemeClr val="bg1"/>
            </a:solidFill>
          </a:endParaRPr>
        </a:p>
      </dsp:txBody>
      <dsp:txXfrm>
        <a:off x="2954087" y="128760"/>
        <a:ext cx="2696981" cy="23801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E80E4-5E0D-424B-A101-44D53340F9EB}">
      <dsp:nvSpPr>
        <dsp:cNvPr id="0" name=""/>
        <dsp:cNvSpPr/>
      </dsp:nvSpPr>
      <dsp:spPr>
        <a:xfrm>
          <a:off x="0" y="0"/>
          <a:ext cx="3800104" cy="380010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1E9E4-23CD-4272-87E3-4FD289FEA2AF}">
      <dsp:nvSpPr>
        <dsp:cNvPr id="0" name=""/>
        <dsp:cNvSpPr/>
      </dsp:nvSpPr>
      <dsp:spPr>
        <a:xfrm>
          <a:off x="1900052" y="0"/>
          <a:ext cx="6127668" cy="380010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a-GE" sz="1800" b="1" i="1" kern="1200" dirty="0">
              <a:solidFill>
                <a:schemeClr val="accent5">
                  <a:lumMod val="50000"/>
                </a:schemeClr>
              </a:solidFill>
            </a:rPr>
            <a:t>ღეროვან უჯრედებს ახასიათებთ, როგორც თვითგანახლების, ასევე მომწიფებული სპეციალიზებული ახალი უჯრედების წარმოქმნის უნარი. </a:t>
          </a:r>
        </a:p>
        <a:p>
          <a:pPr marL="0" lvl="0" indent="0" algn="ctr" defTabSz="800100">
            <a:lnSpc>
              <a:spcPct val="90000"/>
            </a:lnSpc>
            <a:spcBef>
              <a:spcPct val="0"/>
            </a:spcBef>
            <a:spcAft>
              <a:spcPct val="35000"/>
            </a:spcAft>
            <a:buNone/>
          </a:pPr>
          <a:r>
            <a:rPr lang="ka-GE" sz="1800" b="1" i="1" kern="1200" dirty="0">
              <a:solidFill>
                <a:schemeClr val="accent5">
                  <a:lumMod val="50000"/>
                </a:schemeClr>
              </a:solidFill>
            </a:rPr>
            <a:t>წარმოშობის მიხედვით ღეროვანი უჯრედები იყოფა ემბრიონულ, ფეტალურ (ჭიპლარის ) და მოზრდილთა ღეროვან უჯრედებად</a:t>
          </a:r>
          <a:endParaRPr lang="ru-RU" sz="1800" i="1" kern="1200" dirty="0">
            <a:solidFill>
              <a:schemeClr val="accent5">
                <a:lumMod val="50000"/>
              </a:schemeClr>
            </a:solidFill>
          </a:endParaRPr>
        </a:p>
      </dsp:txBody>
      <dsp:txXfrm>
        <a:off x="1900052" y="0"/>
        <a:ext cx="6127668" cy="38001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CCD62-19A9-4B08-98B6-395527F6CFE2}">
      <dsp:nvSpPr>
        <dsp:cNvPr id="0" name=""/>
        <dsp:cNvSpPr/>
      </dsp:nvSpPr>
      <dsp:spPr>
        <a:xfrm>
          <a:off x="0" y="0"/>
          <a:ext cx="1574149" cy="157414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AFB6C-3CF3-4FD5-8B82-1A8B740487D7}">
      <dsp:nvSpPr>
        <dsp:cNvPr id="0" name=""/>
        <dsp:cNvSpPr/>
      </dsp:nvSpPr>
      <dsp:spPr>
        <a:xfrm>
          <a:off x="787074" y="0"/>
          <a:ext cx="5910905" cy="157414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a-GE" sz="1800" b="1" i="1" kern="1200" dirty="0">
              <a:solidFill>
                <a:schemeClr val="accent5">
                  <a:lumMod val="50000"/>
                </a:schemeClr>
              </a:solidFill>
            </a:rPr>
            <a:t>2014 წელს </a:t>
          </a:r>
          <a:r>
            <a:rPr lang="en-US" sz="1800" b="1" i="1" kern="1200" dirty="0">
              <a:solidFill>
                <a:srgbClr val="C00000"/>
              </a:solidFill>
            </a:rPr>
            <a:t>JDRF</a:t>
          </a:r>
          <a:r>
            <a:rPr lang="en-US" sz="1800" b="1" i="1" kern="1200" dirty="0">
              <a:solidFill>
                <a:schemeClr val="accent5">
                  <a:lumMod val="50000"/>
                </a:schemeClr>
              </a:solidFill>
            </a:rPr>
            <a:t>-</a:t>
          </a:r>
          <a:r>
            <a:rPr lang="en-US" sz="1800" b="1" i="1" kern="1200" dirty="0" err="1">
              <a:solidFill>
                <a:schemeClr val="accent5">
                  <a:lumMod val="50000"/>
                </a:schemeClr>
              </a:solidFill>
            </a:rPr>
            <a:t>ის</a:t>
          </a:r>
          <a:r>
            <a:rPr lang="en-US" sz="1800" b="1" i="1" kern="1200" dirty="0">
              <a:solidFill>
                <a:schemeClr val="accent5">
                  <a:lumMod val="50000"/>
                </a:schemeClr>
              </a:solidFill>
            </a:rPr>
            <a:t> </a:t>
          </a:r>
          <a:r>
            <a:rPr lang="en-US" sz="1800" b="1" i="1" kern="1200" dirty="0" err="1">
              <a:solidFill>
                <a:schemeClr val="accent5">
                  <a:lumMod val="50000"/>
                </a:schemeClr>
              </a:solidFill>
            </a:rPr>
            <a:t>დაფინანსებულმა</a:t>
          </a:r>
          <a:r>
            <a:rPr lang="en-US" sz="1800" b="1" i="1" kern="1200" dirty="0">
              <a:solidFill>
                <a:schemeClr val="accent5">
                  <a:lumMod val="50000"/>
                </a:schemeClr>
              </a:solidFill>
            </a:rPr>
            <a:t> </a:t>
          </a:r>
          <a:r>
            <a:rPr lang="en-US" sz="1800" b="1" i="1" kern="1200" dirty="0" err="1">
              <a:solidFill>
                <a:schemeClr val="accent5">
                  <a:lumMod val="50000"/>
                </a:schemeClr>
              </a:solidFill>
            </a:rPr>
            <a:t>ორმა</a:t>
          </a:r>
          <a:r>
            <a:rPr lang="en-US" sz="1800" b="1" i="1" kern="1200" dirty="0">
              <a:solidFill>
                <a:schemeClr val="accent5">
                  <a:lumMod val="50000"/>
                </a:schemeClr>
              </a:solidFill>
            </a:rPr>
            <a:t> </a:t>
          </a:r>
          <a:r>
            <a:rPr lang="en-US" sz="1800" b="1" i="1" kern="1200" dirty="0" err="1">
              <a:solidFill>
                <a:schemeClr val="accent5">
                  <a:lumMod val="50000"/>
                </a:schemeClr>
              </a:solidFill>
            </a:rPr>
            <a:t>კვლევითმა</a:t>
          </a:r>
          <a:r>
            <a:rPr lang="en-US" sz="1800" b="1" i="1" kern="1200" dirty="0">
              <a:solidFill>
                <a:schemeClr val="accent5">
                  <a:lumMod val="50000"/>
                </a:schemeClr>
              </a:solidFill>
            </a:rPr>
            <a:t> </a:t>
          </a:r>
          <a:r>
            <a:rPr lang="en-US" sz="1800" b="1" i="1" kern="1200" dirty="0" err="1">
              <a:solidFill>
                <a:schemeClr val="accent5">
                  <a:lumMod val="50000"/>
                </a:schemeClr>
              </a:solidFill>
            </a:rPr>
            <a:t>ჯგუფმა</a:t>
          </a:r>
          <a:r>
            <a:rPr lang="en-US" sz="1800" b="1" i="1" kern="1200" dirty="0">
              <a:solidFill>
                <a:schemeClr val="accent5">
                  <a:lumMod val="50000"/>
                </a:schemeClr>
              </a:solidFill>
            </a:rPr>
            <a:t> </a:t>
          </a:r>
          <a:r>
            <a:rPr lang="en-US" sz="1800" b="1" i="1" kern="1200" dirty="0" err="1">
              <a:solidFill>
                <a:schemeClr val="accent5">
                  <a:lumMod val="50000"/>
                </a:schemeClr>
              </a:solidFill>
            </a:rPr>
            <a:t>ერთმანეთისაგან</a:t>
          </a:r>
          <a:r>
            <a:rPr lang="en-US" sz="1800" b="1" i="1" kern="1200" dirty="0">
              <a:solidFill>
                <a:schemeClr val="accent5">
                  <a:lumMod val="50000"/>
                </a:schemeClr>
              </a:solidFill>
            </a:rPr>
            <a:t> </a:t>
          </a:r>
          <a:r>
            <a:rPr lang="en-US" sz="1800" b="1" i="1" kern="1200" dirty="0" err="1">
              <a:solidFill>
                <a:schemeClr val="accent5">
                  <a:lumMod val="50000"/>
                </a:schemeClr>
              </a:solidFill>
            </a:rPr>
            <a:t>დამოუკიდებლად</a:t>
          </a:r>
          <a:r>
            <a:rPr lang="en-US" sz="1800" b="1" i="1" kern="1200" dirty="0">
              <a:solidFill>
                <a:schemeClr val="accent5">
                  <a:lumMod val="50000"/>
                </a:schemeClr>
              </a:solidFill>
            </a:rPr>
            <a:t> </a:t>
          </a:r>
          <a:r>
            <a:rPr lang="en-US" sz="1800" b="1" i="1" kern="1200" dirty="0" err="1">
              <a:solidFill>
                <a:schemeClr val="accent5">
                  <a:lumMod val="50000"/>
                </a:schemeClr>
              </a:solidFill>
            </a:rPr>
            <a:t>გამოაქვეყნა</a:t>
          </a:r>
          <a:r>
            <a:rPr lang="en-US" sz="1800" b="1" i="1" kern="1200" dirty="0">
              <a:solidFill>
                <a:schemeClr val="accent5">
                  <a:lumMod val="50000"/>
                </a:schemeClr>
              </a:solidFill>
            </a:rPr>
            <a:t> </a:t>
          </a:r>
          <a:r>
            <a:rPr lang="en-US" sz="1800" b="1" i="1" kern="1200" dirty="0" err="1">
              <a:solidFill>
                <a:schemeClr val="accent5">
                  <a:lumMod val="50000"/>
                </a:schemeClr>
              </a:solidFill>
            </a:rPr>
            <a:t>შედეგები</a:t>
          </a:r>
          <a:r>
            <a:rPr lang="en-US" sz="1800" b="1" i="1" kern="1200" dirty="0">
              <a:solidFill>
                <a:schemeClr val="accent5">
                  <a:lumMod val="50000"/>
                </a:schemeClr>
              </a:solidFill>
            </a:rPr>
            <a:t>, </a:t>
          </a:r>
          <a:r>
            <a:rPr lang="en-US" sz="1800" b="1" i="1" kern="1200" dirty="0" err="1">
              <a:solidFill>
                <a:schemeClr val="accent5">
                  <a:lumMod val="50000"/>
                </a:schemeClr>
              </a:solidFill>
            </a:rPr>
            <a:t>რომლის</a:t>
          </a:r>
          <a:r>
            <a:rPr lang="en-US" sz="1800" b="1" i="1" kern="1200" dirty="0">
              <a:solidFill>
                <a:schemeClr val="accent5">
                  <a:lumMod val="50000"/>
                </a:schemeClr>
              </a:solidFill>
            </a:rPr>
            <a:t> </a:t>
          </a:r>
          <a:r>
            <a:rPr lang="en-US" sz="1800" b="1" i="1" kern="1200" dirty="0" err="1">
              <a:solidFill>
                <a:schemeClr val="accent5">
                  <a:lumMod val="50000"/>
                </a:schemeClr>
              </a:solidFill>
            </a:rPr>
            <a:t>მიხედვით</a:t>
          </a:r>
          <a:r>
            <a:rPr lang="en-US" sz="1800" b="1" i="1" kern="1200" dirty="0">
              <a:solidFill>
                <a:schemeClr val="accent5">
                  <a:lumMod val="50000"/>
                </a:schemeClr>
              </a:solidFill>
            </a:rPr>
            <a:t>  </a:t>
          </a:r>
          <a:r>
            <a:rPr lang="en-US" sz="1800" b="1" i="1" kern="1200" dirty="0" err="1">
              <a:solidFill>
                <a:schemeClr val="accent5">
                  <a:lumMod val="50000"/>
                </a:schemeClr>
              </a:solidFill>
            </a:rPr>
            <a:t>შესაძლებელია</a:t>
          </a:r>
          <a:r>
            <a:rPr lang="en-US" sz="1800" b="1" i="1" kern="1200" dirty="0">
              <a:solidFill>
                <a:schemeClr val="accent5">
                  <a:lumMod val="50000"/>
                </a:schemeClr>
              </a:solidFill>
            </a:rPr>
            <a:t> </a:t>
          </a:r>
          <a:r>
            <a:rPr lang="ka-GE" sz="1800" b="1" i="1" kern="1200" dirty="0">
              <a:solidFill>
                <a:schemeClr val="accent5">
                  <a:lumMod val="50000"/>
                </a:schemeClr>
              </a:solidFill>
            </a:rPr>
            <a:t>სიცოცხლისუნარიანი </a:t>
          </a:r>
          <a:r>
            <a:rPr lang="en-US" sz="1800" b="1" i="1" kern="1200" dirty="0" err="1">
              <a:solidFill>
                <a:schemeClr val="accent5">
                  <a:lumMod val="50000"/>
                </a:schemeClr>
              </a:solidFill>
            </a:rPr>
            <a:t>ბეტა</a:t>
          </a:r>
          <a:r>
            <a:rPr lang="en-US" sz="1800" b="1" i="1" kern="1200" dirty="0">
              <a:solidFill>
                <a:schemeClr val="accent5">
                  <a:lumMod val="50000"/>
                </a:schemeClr>
              </a:solidFill>
            </a:rPr>
            <a:t> </a:t>
          </a:r>
          <a:r>
            <a:rPr lang="en-US" sz="1800" b="1" i="1" kern="1200" dirty="0" err="1">
              <a:solidFill>
                <a:schemeClr val="accent5">
                  <a:lumMod val="50000"/>
                </a:schemeClr>
              </a:solidFill>
            </a:rPr>
            <a:t>უჯრედების</a:t>
          </a:r>
          <a:r>
            <a:rPr lang="en-US" sz="1800" b="1" i="1" kern="1200" dirty="0">
              <a:solidFill>
                <a:schemeClr val="accent5">
                  <a:lumMod val="50000"/>
                </a:schemeClr>
              </a:solidFill>
            </a:rPr>
            <a:t> </a:t>
          </a:r>
          <a:r>
            <a:rPr lang="ka-GE" sz="1800" b="1" i="1" kern="1200" dirty="0">
              <a:solidFill>
                <a:schemeClr val="accent5">
                  <a:lumMod val="50000"/>
                </a:schemeClr>
              </a:solidFill>
            </a:rPr>
            <a:t>წარმოქმნა ღეროვანი უჯრედებისაგან.</a:t>
          </a:r>
        </a:p>
      </dsp:txBody>
      <dsp:txXfrm>
        <a:off x="787074" y="0"/>
        <a:ext cx="5910905" cy="15741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6A25B-72C3-44A2-BF64-DE418509C298}">
      <dsp:nvSpPr>
        <dsp:cNvPr id="0" name=""/>
        <dsp:cNvSpPr/>
      </dsp:nvSpPr>
      <dsp:spPr>
        <a:xfrm>
          <a:off x="0" y="0"/>
          <a:ext cx="1826910" cy="182691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C844F-BBA7-49ED-A76C-2A966F5B0E4B}">
      <dsp:nvSpPr>
        <dsp:cNvPr id="0" name=""/>
        <dsp:cNvSpPr/>
      </dsp:nvSpPr>
      <dsp:spPr>
        <a:xfrm>
          <a:off x="913455" y="0"/>
          <a:ext cx="5558366" cy="182691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ბელგიური კომპანია </a:t>
          </a:r>
          <a:r>
            <a:rPr lang="en-US" sz="2000" b="1" i="1" kern="1200" dirty="0" err="1">
              <a:solidFill>
                <a:srgbClr val="C00000"/>
              </a:solidFill>
            </a:rPr>
            <a:t>Orgenesis</a:t>
          </a:r>
          <a:r>
            <a:rPr lang="en-US" sz="2000" b="1" i="1" kern="1200" dirty="0"/>
            <a:t> </a:t>
          </a:r>
          <a:r>
            <a:rPr lang="ka-GE" sz="2000" b="1" i="1" kern="1200" dirty="0">
              <a:solidFill>
                <a:schemeClr val="accent5">
                  <a:lumMod val="50000"/>
                </a:schemeClr>
              </a:solidFill>
            </a:rPr>
            <a:t>კი ცდილობს პაციენტისავე ღვიძლის უჯრედები, გარდაქმნას ინსულინის წარმომქმნელ უჯრედებად, </a:t>
          </a:r>
          <a:endParaRPr lang="ru-RU" sz="2000" i="1" kern="1200" dirty="0">
            <a:solidFill>
              <a:schemeClr val="accent5">
                <a:lumMod val="50000"/>
              </a:schemeClr>
            </a:solidFill>
          </a:endParaRPr>
        </a:p>
      </dsp:txBody>
      <dsp:txXfrm>
        <a:off x="913455" y="0"/>
        <a:ext cx="5558366" cy="1826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A58C-4665-42D3-9963-FD9C6F0637EB}">
      <dsp:nvSpPr>
        <dsp:cNvPr id="0" name=""/>
        <dsp:cNvSpPr/>
      </dsp:nvSpPr>
      <dsp:spPr>
        <a:xfrm>
          <a:off x="0" y="0"/>
          <a:ext cx="369332" cy="36933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0CF89-BEC9-4849-826C-3553AE492928}">
      <dsp:nvSpPr>
        <dsp:cNvPr id="0" name=""/>
        <dsp:cNvSpPr/>
      </dsp:nvSpPr>
      <dsp:spPr>
        <a:xfrm>
          <a:off x="184665" y="0"/>
          <a:ext cx="4964501" cy="36933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a-GE" sz="1600" b="1" i="1" u="none" kern="1200" dirty="0">
              <a:solidFill>
                <a:schemeClr val="accent5">
                  <a:lumMod val="50000"/>
                </a:schemeClr>
              </a:solidFill>
            </a:rPr>
            <a:t>ღეროვანი უჯრედების დამუშავების  პროცესი</a:t>
          </a:r>
          <a:endParaRPr lang="ru-RU" sz="1600" i="1" u="none" kern="1200" dirty="0">
            <a:solidFill>
              <a:schemeClr val="accent5">
                <a:lumMod val="50000"/>
              </a:schemeClr>
            </a:solidFill>
          </a:endParaRPr>
        </a:p>
      </dsp:txBody>
      <dsp:txXfrm>
        <a:off x="184665" y="0"/>
        <a:ext cx="4964501" cy="3693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4C2B1-6F9E-4669-8ACF-F11D995AB6E6}">
      <dsp:nvSpPr>
        <dsp:cNvPr id="0" name=""/>
        <dsp:cNvSpPr/>
      </dsp:nvSpPr>
      <dsp:spPr>
        <a:xfrm>
          <a:off x="0" y="0"/>
          <a:ext cx="2374142" cy="237414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E4A5C-0A46-4285-8C2C-D893B3A28363}">
      <dsp:nvSpPr>
        <dsp:cNvPr id="0" name=""/>
        <dsp:cNvSpPr/>
      </dsp:nvSpPr>
      <dsp:spPr>
        <a:xfrm>
          <a:off x="1187071" y="0"/>
          <a:ext cx="5510958" cy="237414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მსგავს კვლევებს აწარმოებს კომპანია </a:t>
          </a:r>
          <a:r>
            <a:rPr lang="ka-GE" sz="2000" b="1" i="1" kern="1200" dirty="0">
              <a:solidFill>
                <a:srgbClr val="C00000"/>
              </a:solidFill>
            </a:rPr>
            <a:t>Islexa, </a:t>
          </a:r>
          <a:r>
            <a:rPr lang="ka-GE" sz="2000" b="1" i="1" kern="1200" dirty="0">
              <a:solidFill>
                <a:schemeClr val="accent5">
                  <a:lumMod val="50000"/>
                </a:schemeClr>
              </a:solidFill>
            </a:rPr>
            <a:t>დიდ</a:t>
          </a:r>
          <a:r>
            <a:rPr lang="ka-GE" sz="2000" b="1" i="1" kern="1200" dirty="0"/>
            <a:t> </a:t>
          </a:r>
          <a:r>
            <a:rPr lang="ka-GE" sz="2000" b="1" i="1" kern="1200" dirty="0">
              <a:solidFill>
                <a:schemeClr val="accent5">
                  <a:lumMod val="50000"/>
                </a:schemeClr>
              </a:solidFill>
            </a:rPr>
            <a:t>ბრიტანეთში, რომლებიც ღეროვან უჯრედებს იღებენ პანკრესის ე.წ. </a:t>
          </a:r>
          <a:r>
            <a:rPr lang="ka-GE" sz="2000" b="1" i="1" kern="1200" dirty="0">
              <a:solidFill>
                <a:srgbClr val="C00000"/>
              </a:solidFill>
            </a:rPr>
            <a:t>სხვა</a:t>
          </a:r>
          <a:r>
            <a:rPr lang="ka-GE" sz="2000" b="1" i="1" kern="1200" dirty="0">
              <a:solidFill>
                <a:schemeClr val="accent5">
                  <a:lumMod val="50000"/>
                </a:schemeClr>
              </a:solidFill>
            </a:rPr>
            <a:t> ტიპის უჯრედებიდან.</a:t>
          </a:r>
          <a:endParaRPr lang="ru-RU" sz="2000" i="1" kern="1200" dirty="0">
            <a:solidFill>
              <a:schemeClr val="accent5">
                <a:lumMod val="50000"/>
              </a:schemeClr>
            </a:solidFill>
          </a:endParaRPr>
        </a:p>
      </dsp:txBody>
      <dsp:txXfrm>
        <a:off x="1187071" y="0"/>
        <a:ext cx="5510958" cy="23741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12CD8-9324-417B-9DB8-75C76F1D243A}">
      <dsp:nvSpPr>
        <dsp:cNvPr id="0" name=""/>
        <dsp:cNvSpPr/>
      </dsp:nvSpPr>
      <dsp:spPr>
        <a:xfrm>
          <a:off x="0" y="0"/>
          <a:ext cx="4997091" cy="499709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64B64-294A-4793-8BD6-BF1D6C56287B}">
      <dsp:nvSpPr>
        <dsp:cNvPr id="0" name=""/>
        <dsp:cNvSpPr/>
      </dsp:nvSpPr>
      <dsp:spPr>
        <a:xfrm>
          <a:off x="2443150" y="0"/>
          <a:ext cx="6008145" cy="499709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rgbClr val="C00000"/>
              </a:solidFill>
            </a:rPr>
            <a:t>Arizona College of Medicine-</a:t>
          </a:r>
          <a:r>
            <a:rPr lang="ka-GE" sz="2000" b="1" i="1" kern="1200" dirty="0">
              <a:solidFill>
                <a:schemeClr val="accent5">
                  <a:lumMod val="50000"/>
                </a:schemeClr>
              </a:solidFill>
            </a:rPr>
            <a:t>ის მკვლევართა გუნდი ასევე მუშაობს  მეთოდზე, რომლის მიზანია მოხდეს ღეროვანი უჯრედების უსაფრთხო გადანერგვა ე.წ. </a:t>
          </a:r>
          <a:r>
            <a:rPr lang="ka-GE" sz="2000" b="1" i="1" kern="1200" dirty="0">
              <a:solidFill>
                <a:srgbClr val="C00000"/>
              </a:solidFill>
            </a:rPr>
            <a:t>,,teabag”-</a:t>
          </a:r>
          <a:r>
            <a:rPr lang="ka-GE" sz="2000" b="1" i="1" kern="1200" dirty="0">
              <a:solidFill>
                <a:schemeClr val="accent5">
                  <a:lumMod val="50000"/>
                </a:schemeClr>
              </a:solidFill>
            </a:rPr>
            <a:t>ის მეშვეობით. ამ შემთხვევაში ღეროვანი უჯრედები მოთავსებულია დამცავ პაკეტებში, სადაც იგი დაუბრკოლებლად იწყებს ინსულინის წარმოებას.</a:t>
          </a:r>
          <a:endParaRPr lang="ru-RU" sz="2000" i="1" kern="1200" dirty="0">
            <a:solidFill>
              <a:schemeClr val="accent5">
                <a:lumMod val="50000"/>
              </a:schemeClr>
            </a:solidFill>
          </a:endParaRPr>
        </a:p>
      </dsp:txBody>
      <dsp:txXfrm>
        <a:off x="2443150" y="0"/>
        <a:ext cx="6008145" cy="49970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5E3ED-C5F2-4E23-8B20-E0AB07ADB2DF}">
      <dsp:nvSpPr>
        <dsp:cNvPr id="0" name=""/>
        <dsp:cNvSpPr/>
      </dsp:nvSpPr>
      <dsp:spPr>
        <a:xfrm>
          <a:off x="0" y="0"/>
          <a:ext cx="4561953" cy="456195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260E6-2129-4AE4-A00E-0436D31DB77B}">
      <dsp:nvSpPr>
        <dsp:cNvPr id="0" name=""/>
        <dsp:cNvSpPr/>
      </dsp:nvSpPr>
      <dsp:spPr>
        <a:xfrm>
          <a:off x="2280976" y="0"/>
          <a:ext cx="6269257" cy="456195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rgbClr val="C00000"/>
              </a:solidFill>
            </a:rPr>
            <a:t>ჰარვარდის</a:t>
          </a:r>
          <a:r>
            <a:rPr lang="ka-GE" sz="2000" b="1" i="1" kern="1200" dirty="0">
              <a:solidFill>
                <a:schemeClr val="accent5">
                  <a:lumMod val="50000"/>
                </a:schemeClr>
              </a:solidFill>
            </a:rPr>
            <a:t> უნივერსიტეტში შეიქმნა ხელსაწყო </a:t>
          </a:r>
          <a:r>
            <a:rPr lang="ka-GE" sz="2000" b="1" i="1" kern="1200" dirty="0">
              <a:solidFill>
                <a:srgbClr val="C00000"/>
              </a:solidFill>
            </a:rPr>
            <a:t>Islest</a:t>
          </a:r>
          <a:r>
            <a:rPr lang="ka-GE" sz="2000" b="1" i="1" kern="1200" dirty="0">
              <a:solidFill>
                <a:schemeClr val="accent5">
                  <a:lumMod val="50000"/>
                </a:schemeClr>
              </a:solidFill>
            </a:rPr>
            <a:t>-</a:t>
          </a:r>
          <a:r>
            <a:rPr lang="ka-GE" sz="2000" b="1" i="1" kern="1200" dirty="0">
              <a:solidFill>
                <a:srgbClr val="C00000"/>
              </a:solidFill>
            </a:rPr>
            <a:t>on-a-chip</a:t>
          </a:r>
          <a:r>
            <a:rPr lang="ka-GE" sz="2000" b="1" i="1" kern="1200" dirty="0">
              <a:solidFill>
                <a:schemeClr val="accent5">
                  <a:lumMod val="50000"/>
                </a:schemeClr>
              </a:solidFill>
            </a:rPr>
            <a:t>-ი, რომელიც მეცნიერებს აძლევს შესაძლებლობას</a:t>
          </a:r>
          <a:r>
            <a:rPr lang="ka-GE" sz="2000" b="1" i="1" kern="1200" dirty="0">
              <a:solidFill>
                <a:srgbClr val="C00000"/>
              </a:solidFill>
            </a:rPr>
            <a:t> </a:t>
          </a:r>
          <a:r>
            <a:rPr lang="ka-GE" sz="2000" b="1" i="1" kern="1200" dirty="0">
              <a:solidFill>
                <a:schemeClr val="accent5">
                  <a:lumMod val="50000"/>
                </a:schemeClr>
              </a:solidFill>
            </a:rPr>
            <a:t>გადანერგვამდე შეარჩიონ ბეტა-უჯრედები, რომლებიც ეფექტურია ინსულინის საწარმოებლად.</a:t>
          </a:r>
        </a:p>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 აქამდე ეს პროცესი საკმაოდ რთულად კონტროლირებადი იყო, მაგრამ ხელსაწყო </a:t>
          </a:r>
          <a:r>
            <a:rPr lang="ka-GE" sz="2000" b="1" i="1" kern="1200" dirty="0">
              <a:solidFill>
                <a:srgbClr val="C00000"/>
              </a:solidFill>
            </a:rPr>
            <a:t>Islest-on-a-chip</a:t>
          </a:r>
          <a:r>
            <a:rPr lang="ka-GE" sz="2000" b="1" i="1" kern="1200" dirty="0">
              <a:solidFill>
                <a:schemeClr val="accent5">
                  <a:lumMod val="50000"/>
                </a:schemeClr>
              </a:solidFill>
            </a:rPr>
            <a:t>-ი ამ პროცესს აადვილებს.</a:t>
          </a:r>
          <a:endParaRPr lang="ru-RU" sz="2000" i="1" kern="1200" dirty="0">
            <a:solidFill>
              <a:schemeClr val="accent5">
                <a:lumMod val="50000"/>
              </a:schemeClr>
            </a:solidFill>
          </a:endParaRPr>
        </a:p>
      </dsp:txBody>
      <dsp:txXfrm>
        <a:off x="2280976" y="0"/>
        <a:ext cx="6269257" cy="45619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2DFC9-1730-4D55-987A-9F45D6DE52DF}">
      <dsp:nvSpPr>
        <dsp:cNvPr id="0" name=""/>
        <dsp:cNvSpPr/>
      </dsp:nvSpPr>
      <dsp:spPr>
        <a:xfrm>
          <a:off x="0" y="0"/>
          <a:ext cx="3112069" cy="311206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1E61C-3411-4E53-AFAA-95A565B8C2DF}">
      <dsp:nvSpPr>
        <dsp:cNvPr id="0" name=""/>
        <dsp:cNvSpPr/>
      </dsp:nvSpPr>
      <dsp:spPr>
        <a:xfrm>
          <a:off x="1556034" y="0"/>
          <a:ext cx="5217628" cy="311206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rgbClr val="C00000"/>
              </a:solidFill>
            </a:rPr>
            <a:t>Novo Nordis</a:t>
          </a:r>
          <a:r>
            <a:rPr lang="en-US" sz="2000" b="1" i="1" kern="1200" dirty="0">
              <a:solidFill>
                <a:srgbClr val="C00000"/>
              </a:solidFill>
            </a:rPr>
            <a:t>k</a:t>
          </a:r>
          <a:r>
            <a:rPr lang="ka-GE" sz="2000" b="1" i="1" kern="1200" dirty="0">
              <a:solidFill>
                <a:schemeClr val="accent5">
                  <a:lumMod val="50000"/>
                </a:schemeClr>
              </a:solidFill>
            </a:rPr>
            <a:t>-ი, ინსულინის მწარმოებელი უდიდესი დანიური კომპანია ასევე გეგმავს დიდი კვლევის დაწყებას, რომელიც გულისხმობს ღეროვანი უჯრედების ინკაპსულირებულ, შემოგარსულ მდგომარეობაში გადანერგვას.</a:t>
          </a:r>
          <a:endParaRPr lang="ru-RU" sz="2000" i="1" kern="1200" dirty="0">
            <a:solidFill>
              <a:schemeClr val="accent5">
                <a:lumMod val="50000"/>
              </a:schemeClr>
            </a:solidFill>
          </a:endParaRPr>
        </a:p>
      </dsp:txBody>
      <dsp:txXfrm>
        <a:off x="1556034" y="0"/>
        <a:ext cx="5217628" cy="31120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84F01-6F71-4F4D-A956-4EC9C00EF05B}">
      <dsp:nvSpPr>
        <dsp:cNvPr id="0" name=""/>
        <dsp:cNvSpPr/>
      </dsp:nvSpPr>
      <dsp:spPr>
        <a:xfrm>
          <a:off x="0" y="0"/>
          <a:ext cx="1400192" cy="140019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901F1-2969-4B7E-9A7F-8EFDA77C8B38}">
      <dsp:nvSpPr>
        <dsp:cNvPr id="0" name=""/>
        <dsp:cNvSpPr/>
      </dsp:nvSpPr>
      <dsp:spPr>
        <a:xfrm>
          <a:off x="700096" y="0"/>
          <a:ext cx="5395904" cy="140019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ka-GE" sz="2300" b="1" kern="1200" dirty="0"/>
            <a:t> </a:t>
          </a:r>
          <a:r>
            <a:rPr lang="ka-GE" sz="2300" b="1" i="1" kern="1200" dirty="0">
              <a:solidFill>
                <a:schemeClr val="accent5">
                  <a:lumMod val="50000"/>
                </a:schemeClr>
              </a:solidFill>
            </a:rPr>
            <a:t>ფრანგული კომპანია </a:t>
          </a:r>
          <a:r>
            <a:rPr lang="ka-GE" sz="2300" b="1" i="1" kern="1200" dirty="0">
              <a:solidFill>
                <a:srgbClr val="C00000"/>
              </a:solidFill>
            </a:rPr>
            <a:t>Sanofi</a:t>
          </a:r>
          <a:r>
            <a:rPr lang="ru-RU" sz="2300" b="1" i="1" kern="1200" dirty="0">
              <a:solidFill>
                <a:srgbClr val="C00000"/>
              </a:solidFill>
            </a:rPr>
            <a:t> </a:t>
          </a:r>
          <a:r>
            <a:rPr lang="ka-GE" sz="2300" b="1" i="1" kern="1200" dirty="0">
              <a:solidFill>
                <a:schemeClr val="accent5">
                  <a:lumMod val="50000"/>
                </a:schemeClr>
              </a:solidFill>
            </a:rPr>
            <a:t>გერმანულ კომპანია  </a:t>
          </a:r>
          <a:r>
            <a:rPr lang="ka-GE" sz="2300" b="1" i="1" kern="1200" dirty="0">
              <a:solidFill>
                <a:srgbClr val="C00000"/>
              </a:solidFill>
            </a:rPr>
            <a:t>Evotec</a:t>
          </a:r>
          <a:r>
            <a:rPr lang="ka-GE" sz="2300" b="1" i="1" kern="1200" dirty="0">
              <a:solidFill>
                <a:schemeClr val="accent5">
                  <a:lumMod val="50000"/>
                </a:schemeClr>
              </a:solidFill>
            </a:rPr>
            <a:t> თან ერთად მუშაობს ბეტა უჯრედების ჩანაცვლების გზებზე.</a:t>
          </a:r>
          <a:endParaRPr lang="ru-RU" sz="2300" i="1" kern="1200" dirty="0">
            <a:solidFill>
              <a:schemeClr val="accent5">
                <a:lumMod val="50000"/>
              </a:schemeClr>
            </a:solidFill>
          </a:endParaRPr>
        </a:p>
      </dsp:txBody>
      <dsp:txXfrm>
        <a:off x="700096" y="0"/>
        <a:ext cx="5395904" cy="14001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48897-09D1-4EC0-A02E-E0EB42EF2577}">
      <dsp:nvSpPr>
        <dsp:cNvPr id="0" name=""/>
        <dsp:cNvSpPr/>
      </dsp:nvSpPr>
      <dsp:spPr>
        <a:xfrm>
          <a:off x="0" y="0"/>
          <a:ext cx="2843151" cy="284315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DAF3A-5949-4379-B670-2598C104DC11}">
      <dsp:nvSpPr>
        <dsp:cNvPr id="0" name=""/>
        <dsp:cNvSpPr/>
      </dsp:nvSpPr>
      <dsp:spPr>
        <a:xfrm>
          <a:off x="1421575" y="0"/>
          <a:ext cx="4674424" cy="284315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ყველა</a:t>
          </a:r>
          <a:r>
            <a:rPr lang="ka-GE" sz="2000" b="1" i="1" kern="1200" dirty="0">
              <a:solidFill>
                <a:srgbClr val="0070C0"/>
              </a:solidFill>
            </a:rPr>
            <a:t> </a:t>
          </a:r>
          <a:r>
            <a:rPr lang="ka-GE" sz="2000" b="1" i="1" kern="1200" dirty="0">
              <a:solidFill>
                <a:schemeClr val="accent5">
                  <a:lumMod val="50000"/>
                </a:schemeClr>
              </a:solidFill>
            </a:rPr>
            <a:t>ეს კვლევა ძალიან რეალური და იმედისმომცემია, თუმცა კვლევების დასრულებას რა თქმა უნდა სჭირდება დრო, და ამასთანავე ეს იქნება საკმაოდ ძვირიანი პროცედურა.</a:t>
          </a:r>
          <a:endParaRPr lang="ru-RU" sz="2000" i="1" kern="1200" dirty="0">
            <a:solidFill>
              <a:schemeClr val="accent5">
                <a:lumMod val="50000"/>
              </a:schemeClr>
            </a:solidFill>
          </a:endParaRPr>
        </a:p>
      </dsp:txBody>
      <dsp:txXfrm>
        <a:off x="1421575" y="0"/>
        <a:ext cx="4674424" cy="2843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B27E1-E058-4593-ABB0-CC0B1E32F526}">
      <dsp:nvSpPr>
        <dsp:cNvPr id="0" name=""/>
        <dsp:cNvSpPr/>
      </dsp:nvSpPr>
      <dsp:spPr>
        <a:xfrm>
          <a:off x="0" y="0"/>
          <a:ext cx="1096899" cy="109689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4B6B6-BE8A-4F20-B845-67DCAE7087DA}">
      <dsp:nvSpPr>
        <dsp:cNvPr id="0" name=""/>
        <dsp:cNvSpPr/>
      </dsp:nvSpPr>
      <dsp:spPr>
        <a:xfrm>
          <a:off x="548449" y="0"/>
          <a:ext cx="7563497" cy="109689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ka-GE" sz="3200" b="1" i="1" kern="1200" dirty="0">
              <a:solidFill>
                <a:schemeClr val="accent5">
                  <a:lumMod val="50000"/>
                </a:schemeClr>
              </a:solidFill>
            </a:rPr>
            <a:t>მომავლის პერსპექტივები</a:t>
          </a:r>
          <a:endParaRPr lang="ru-RU" sz="3200" i="1" kern="1200" dirty="0">
            <a:solidFill>
              <a:schemeClr val="accent5">
                <a:lumMod val="50000"/>
              </a:schemeClr>
            </a:solidFill>
          </a:endParaRPr>
        </a:p>
      </dsp:txBody>
      <dsp:txXfrm>
        <a:off x="548449" y="0"/>
        <a:ext cx="7563497" cy="10968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48390-16D1-419B-BA92-C437EDC5B5C9}">
      <dsp:nvSpPr>
        <dsp:cNvPr id="0" name=""/>
        <dsp:cNvSpPr/>
      </dsp:nvSpPr>
      <dsp:spPr>
        <a:xfrm>
          <a:off x="0" y="0"/>
          <a:ext cx="3511601" cy="351160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1326C-3C83-4F8E-8B29-1B0145B70574}">
      <dsp:nvSpPr>
        <dsp:cNvPr id="0" name=""/>
        <dsp:cNvSpPr/>
      </dsp:nvSpPr>
      <dsp:spPr>
        <a:xfrm>
          <a:off x="1755800" y="0"/>
          <a:ext cx="4837617" cy="351160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 </a:t>
          </a:r>
          <a:r>
            <a:rPr lang="ka-GE" sz="2400" b="1" i="1" kern="1200" dirty="0">
              <a:solidFill>
                <a:srgbClr val="C00000"/>
              </a:solidFill>
            </a:rPr>
            <a:t>იმუნოთერაპია</a:t>
          </a:r>
          <a:endParaRPr lang="ru-RU" sz="2400" i="1" kern="1200" dirty="0">
            <a:solidFill>
              <a:srgbClr val="C00000"/>
            </a:solidFill>
          </a:endParaRPr>
        </a:p>
      </dsp:txBody>
      <dsp:txXfrm>
        <a:off x="1755800" y="0"/>
        <a:ext cx="4837617" cy="1668010"/>
      </dsp:txXfrm>
    </dsp:sp>
    <dsp:sp modelId="{DE7C701D-DCC8-4CA6-AC3D-1014D915753D}">
      <dsp:nvSpPr>
        <dsp:cNvPr id="0" name=""/>
        <dsp:cNvSpPr/>
      </dsp:nvSpPr>
      <dsp:spPr>
        <a:xfrm>
          <a:off x="921795" y="1668010"/>
          <a:ext cx="1668010" cy="166801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3E3B1-2D2A-4600-8459-1CC51F8336B7}">
      <dsp:nvSpPr>
        <dsp:cNvPr id="0" name=""/>
        <dsp:cNvSpPr/>
      </dsp:nvSpPr>
      <dsp:spPr>
        <a:xfrm>
          <a:off x="1755800" y="1668010"/>
          <a:ext cx="4837617" cy="166801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a-GE" sz="1600" b="1" i="1" kern="1200" dirty="0">
              <a:solidFill>
                <a:schemeClr val="accent5">
                  <a:lumMod val="50000"/>
                </a:schemeClr>
              </a:solidFill>
            </a:rPr>
            <a:t>დიაბეტის დროს, როგორც ვიცით, ინსულინის წარმომქმნელ უჯრედებს ორგანიზმის იმუნური სისტემა ებრძვის და ანადგურებს</a:t>
          </a:r>
          <a:r>
            <a:rPr lang="ru-RU" sz="1600" b="1" i="1" kern="1200" dirty="0">
              <a:solidFill>
                <a:schemeClr val="accent5">
                  <a:lumMod val="50000"/>
                </a:schemeClr>
              </a:solidFill>
            </a:rPr>
            <a:t>.</a:t>
          </a:r>
        </a:p>
        <a:p>
          <a:pPr marL="0" lvl="0" indent="0" algn="ctr" defTabSz="711200">
            <a:lnSpc>
              <a:spcPct val="90000"/>
            </a:lnSpc>
            <a:spcBef>
              <a:spcPct val="0"/>
            </a:spcBef>
            <a:spcAft>
              <a:spcPct val="35000"/>
            </a:spcAft>
            <a:buNone/>
          </a:pPr>
          <a:r>
            <a:rPr lang="ka-GE" sz="1600" b="1" i="1" kern="1200" dirty="0">
              <a:solidFill>
                <a:schemeClr val="accent5">
                  <a:lumMod val="50000"/>
                </a:schemeClr>
              </a:solidFill>
            </a:rPr>
            <a:t> ამ პროცესის შეჩერება კი უჯრედების შენარჩუნებას და შესაბამისად დაავადების პროგრესირების შეჩერებას გამოიწვევს</a:t>
          </a:r>
          <a:r>
            <a:rPr lang="ka-GE" sz="1600" b="1" kern="1200" dirty="0"/>
            <a:t>.</a:t>
          </a:r>
          <a:endParaRPr lang="ru-RU" sz="1600" kern="1200" dirty="0"/>
        </a:p>
      </dsp:txBody>
      <dsp:txXfrm>
        <a:off x="1755800" y="1668010"/>
        <a:ext cx="4837617" cy="16680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1E1F1-3E43-4F17-966F-4B49E2C10CC0}">
      <dsp:nvSpPr>
        <dsp:cNvPr id="0" name=""/>
        <dsp:cNvSpPr/>
      </dsp:nvSpPr>
      <dsp:spPr>
        <a:xfrm>
          <a:off x="0" y="272882"/>
          <a:ext cx="4085503" cy="408550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BB8F8-F008-4E8A-A57D-15E4F566F511}">
      <dsp:nvSpPr>
        <dsp:cNvPr id="0" name=""/>
        <dsp:cNvSpPr/>
      </dsp:nvSpPr>
      <dsp:spPr>
        <a:xfrm>
          <a:off x="2042751" y="272882"/>
          <a:ext cx="4766420" cy="408550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a-GE" sz="1800" b="1" i="1" kern="1200" dirty="0">
              <a:solidFill>
                <a:schemeClr val="accent5">
                  <a:lumMod val="50000"/>
                </a:schemeClr>
              </a:solidFill>
            </a:rPr>
            <a:t>ზემოთაღნიშნულ  მექანიზმზე დაყრდნობით,  ბელგიური კომპანია </a:t>
          </a:r>
          <a:r>
            <a:rPr lang="ka-GE" sz="1800" b="1" i="1" kern="1200" dirty="0">
              <a:solidFill>
                <a:srgbClr val="C00000"/>
              </a:solidFill>
            </a:rPr>
            <a:t>Imcyse </a:t>
          </a:r>
          <a:r>
            <a:rPr lang="ka-GE" sz="1800" b="1" i="1" kern="1200" dirty="0">
              <a:solidFill>
                <a:schemeClr val="accent5">
                  <a:lumMod val="50000"/>
                </a:schemeClr>
              </a:solidFill>
            </a:rPr>
            <a:t>ატარებს სპეციალურ კვლევას, რომელიც გულისხმობს იმუნოთერაპიას, შერჩევითად ბეტა უჯრედების დამაზიანებელი უჯრედების განადგურებას.</a:t>
          </a:r>
          <a:endParaRPr lang="ru-RU" sz="1800" i="1" kern="1200" dirty="0">
            <a:solidFill>
              <a:schemeClr val="accent5">
                <a:lumMod val="50000"/>
              </a:schemeClr>
            </a:solidFill>
          </a:endParaRPr>
        </a:p>
      </dsp:txBody>
      <dsp:txXfrm>
        <a:off x="2042751" y="272882"/>
        <a:ext cx="4766420" cy="1940614"/>
      </dsp:txXfrm>
    </dsp:sp>
    <dsp:sp modelId="{FC092306-9F4A-4612-A739-597A33424976}">
      <dsp:nvSpPr>
        <dsp:cNvPr id="0" name=""/>
        <dsp:cNvSpPr/>
      </dsp:nvSpPr>
      <dsp:spPr>
        <a:xfrm>
          <a:off x="1072444" y="2213496"/>
          <a:ext cx="1940614" cy="194061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67DDF-04CB-4BF2-94E1-498912DFE3DE}">
      <dsp:nvSpPr>
        <dsp:cNvPr id="0" name=""/>
        <dsp:cNvSpPr/>
      </dsp:nvSpPr>
      <dsp:spPr>
        <a:xfrm>
          <a:off x="2042751" y="2213496"/>
          <a:ext cx="4766420" cy="194061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a-GE" sz="1800" b="1" i="1" kern="1200" dirty="0">
              <a:solidFill>
                <a:schemeClr val="accent5">
                  <a:lumMod val="50000"/>
                </a:schemeClr>
              </a:solidFill>
            </a:rPr>
            <a:t>შედეგად  აუტოიმუნური პროცესის შეჩერების შემთხვევაში ახალგამოვლენილი დიაბეტის დროს დარჩენილი უჯრედების 10% აგრძელებს ფუნქციონირებას და ნახშირწყლოვანი ცვლის კომპენსირებას.</a:t>
          </a:r>
          <a:endParaRPr lang="ru-RU" sz="1800" i="1" kern="1200" dirty="0">
            <a:solidFill>
              <a:schemeClr val="accent5">
                <a:lumMod val="50000"/>
              </a:schemeClr>
            </a:solidFill>
          </a:endParaRPr>
        </a:p>
      </dsp:txBody>
      <dsp:txXfrm>
        <a:off x="2042751" y="2213496"/>
        <a:ext cx="4766420" cy="19406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B7C25-8303-41E5-B579-BA72A45AC695}">
      <dsp:nvSpPr>
        <dsp:cNvPr id="0" name=""/>
        <dsp:cNvSpPr/>
      </dsp:nvSpPr>
      <dsp:spPr>
        <a:xfrm>
          <a:off x="0" y="0"/>
          <a:ext cx="3519010" cy="351901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86C1D-29DE-4C9C-91D2-3A6356378FAC}">
      <dsp:nvSpPr>
        <dsp:cNvPr id="0" name=""/>
        <dsp:cNvSpPr/>
      </dsp:nvSpPr>
      <dsp:spPr>
        <a:xfrm>
          <a:off x="1759505" y="0"/>
          <a:ext cx="6256338" cy="351901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ბელგიური კომპანია </a:t>
          </a:r>
          <a:r>
            <a:rPr lang="ka-GE" sz="2000" b="1" i="1" kern="1200" dirty="0">
              <a:solidFill>
                <a:srgbClr val="C00000"/>
              </a:solidFill>
            </a:rPr>
            <a:t>ActoBio Therapeutics </a:t>
          </a:r>
          <a:r>
            <a:rPr lang="ka-GE" sz="2000" b="1" i="1" kern="1200" dirty="0">
              <a:solidFill>
                <a:schemeClr val="accent5">
                  <a:lumMod val="50000"/>
                </a:schemeClr>
              </a:solidFill>
            </a:rPr>
            <a:t>ამჟამად ახორციელებს კლინიკურ კვლევის მე2 ფაზას. კომპანია ამ კვლევებში იყენებს სპეციალურ ბაქტერიას ორი პრეპარატის შესაქმნელად, რომელიც არეგულირებს T ლიმფოციტებს, რათა მათ იმოქმედონ იმუნურ სისტემაზე  იმგვარად, რომ არ დააზიანონ ბეტა უჯრედები.</a:t>
          </a:r>
          <a:endParaRPr lang="ru-RU" sz="2000" b="1" i="1" kern="1200" dirty="0">
            <a:solidFill>
              <a:schemeClr val="accent5">
                <a:lumMod val="50000"/>
              </a:schemeClr>
            </a:solidFill>
          </a:endParaRPr>
        </a:p>
      </dsp:txBody>
      <dsp:txXfrm>
        <a:off x="1759505" y="0"/>
        <a:ext cx="6256338" cy="35190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8F0CA-D046-4DF0-9501-E31EA340C03B}">
      <dsp:nvSpPr>
        <dsp:cNvPr id="0" name=""/>
        <dsp:cNvSpPr/>
      </dsp:nvSpPr>
      <dsp:spPr>
        <a:xfrm>
          <a:off x="0" y="341024"/>
          <a:ext cx="4239490" cy="423949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FEEB2-A242-4413-AAB1-EA102B6226E9}">
      <dsp:nvSpPr>
        <dsp:cNvPr id="0" name=""/>
        <dsp:cNvSpPr/>
      </dsp:nvSpPr>
      <dsp:spPr>
        <a:xfrm>
          <a:off x="2119745" y="341024"/>
          <a:ext cx="4946072" cy="423949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i="1" kern="1200" dirty="0">
              <a:solidFill>
                <a:schemeClr val="accent5">
                  <a:lumMod val="50000"/>
                </a:schemeClr>
              </a:solidFill>
            </a:rPr>
            <a:t>საფრანგეთში, კომპანია </a:t>
          </a:r>
          <a:r>
            <a:rPr lang="ka-GE" sz="1700" b="1" i="1" kern="1200" dirty="0">
              <a:solidFill>
                <a:srgbClr val="C00000"/>
              </a:solidFill>
            </a:rPr>
            <a:t>Neovacs ა</a:t>
          </a:r>
          <a:r>
            <a:rPr lang="ka-GE" sz="1700" b="1" i="1" kern="1200" dirty="0">
              <a:solidFill>
                <a:schemeClr val="accent5">
                  <a:lumMod val="50000"/>
                </a:schemeClr>
              </a:solidFill>
            </a:rPr>
            <a:t>მუშავებს ვაქცინას, რომელიც ასტიმულირებს იმუნურ სისტემას და ამცირებს ანთებადი ცილის - ინტერფერონ ალფას კონცენტრაციას, რომელიც იმატებს </a:t>
          </a:r>
          <a:r>
            <a:rPr lang="ka-GE" sz="1700" b="1" i="1" kern="1200" dirty="0">
              <a:solidFill>
                <a:schemeClr val="accent5">
                  <a:lumMod val="50000"/>
                </a:schemeClr>
              </a:solidFill>
              <a:latin typeface="+mn-lt"/>
            </a:rPr>
            <a:t>სხვადასხვა აუტოიმუნური დაავადების დროს და ხელს უწყობს ბეტა უჯრედების დესტრუქციას. </a:t>
          </a:r>
          <a:endParaRPr lang="ru-RU" sz="1700" i="1" kern="1200" dirty="0">
            <a:solidFill>
              <a:schemeClr val="accent5">
                <a:lumMod val="50000"/>
              </a:schemeClr>
            </a:solidFill>
            <a:latin typeface="+mn-lt"/>
          </a:endParaRPr>
        </a:p>
      </dsp:txBody>
      <dsp:txXfrm>
        <a:off x="2119745" y="341024"/>
        <a:ext cx="4946072" cy="2013758"/>
      </dsp:txXfrm>
    </dsp:sp>
    <dsp:sp modelId="{AB705A04-9BF0-4354-9FD5-D644E5B4A9D5}">
      <dsp:nvSpPr>
        <dsp:cNvPr id="0" name=""/>
        <dsp:cNvSpPr/>
      </dsp:nvSpPr>
      <dsp:spPr>
        <a:xfrm>
          <a:off x="1112866" y="2354782"/>
          <a:ext cx="2013758" cy="201375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A6B6B-9FE6-4EA2-A374-0A37BE8B3B8B}">
      <dsp:nvSpPr>
        <dsp:cNvPr id="0" name=""/>
        <dsp:cNvSpPr/>
      </dsp:nvSpPr>
      <dsp:spPr>
        <a:xfrm>
          <a:off x="2119745" y="2345539"/>
          <a:ext cx="4946072" cy="201375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i="1" kern="1200" dirty="0">
              <a:solidFill>
                <a:schemeClr val="accent5">
                  <a:lumMod val="50000"/>
                </a:schemeClr>
              </a:solidFill>
            </a:rPr>
            <a:t>კვლევა  უკვე  5 წელია მიმდინარეობს წითელი მგლურით დაავადებულებში.</a:t>
          </a:r>
        </a:p>
        <a:p>
          <a:pPr marL="0" lvl="0" indent="0" algn="ctr" defTabSz="755650">
            <a:lnSpc>
              <a:spcPct val="90000"/>
            </a:lnSpc>
            <a:spcBef>
              <a:spcPct val="0"/>
            </a:spcBef>
            <a:spcAft>
              <a:spcPct val="35000"/>
            </a:spcAft>
            <a:buNone/>
          </a:pPr>
          <a:r>
            <a:rPr lang="ka-GE" sz="1700" b="1" i="1" kern="1200" dirty="0">
              <a:solidFill>
                <a:schemeClr val="accent5">
                  <a:lumMod val="50000"/>
                </a:schemeClr>
              </a:solidFill>
            </a:rPr>
            <a:t> შემდეგ ეტაპზე  ვაქცინა გამოიცდება დიაბეტი ტიპი 1 შემთხვევებზე. </a:t>
          </a:r>
        </a:p>
        <a:p>
          <a:pPr marL="0" lvl="0" indent="0" algn="ctr" defTabSz="755650">
            <a:lnSpc>
              <a:spcPct val="90000"/>
            </a:lnSpc>
            <a:spcBef>
              <a:spcPct val="0"/>
            </a:spcBef>
            <a:spcAft>
              <a:spcPct val="35000"/>
            </a:spcAft>
            <a:buNone/>
          </a:pPr>
          <a:endParaRPr lang="ru-RU" sz="1700" i="1" kern="1200" dirty="0">
            <a:solidFill>
              <a:schemeClr val="accent5">
                <a:lumMod val="50000"/>
              </a:schemeClr>
            </a:solidFill>
          </a:endParaRPr>
        </a:p>
      </dsp:txBody>
      <dsp:txXfrm>
        <a:off x="2119745" y="2345539"/>
        <a:ext cx="4946072" cy="20137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69A02-0053-4345-B7D7-51F2F7256A2F}">
      <dsp:nvSpPr>
        <dsp:cNvPr id="0" name=""/>
        <dsp:cNvSpPr/>
      </dsp:nvSpPr>
      <dsp:spPr>
        <a:xfrm>
          <a:off x="0" y="0"/>
          <a:ext cx="923330" cy="92333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0556D-F8A0-4D8D-80E1-39189F6159A9}">
      <dsp:nvSpPr>
        <dsp:cNvPr id="0" name=""/>
        <dsp:cNvSpPr/>
      </dsp:nvSpPr>
      <dsp:spPr>
        <a:xfrm>
          <a:off x="461665" y="0"/>
          <a:ext cx="5634335" cy="92333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მსგავსი ტიპის თერაპია გაცილებით იოლი და დაბალბიუჯეტიანია.</a:t>
          </a:r>
          <a:endParaRPr lang="ru-RU" sz="2000" i="1" kern="1200" dirty="0">
            <a:solidFill>
              <a:schemeClr val="accent5">
                <a:lumMod val="50000"/>
              </a:schemeClr>
            </a:solidFill>
          </a:endParaRPr>
        </a:p>
      </dsp:txBody>
      <dsp:txXfrm>
        <a:off x="461665" y="0"/>
        <a:ext cx="5634335" cy="9233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55C2-3E72-433E-A983-3E32178BA710}">
      <dsp:nvSpPr>
        <dsp:cNvPr id="0" name=""/>
        <dsp:cNvSpPr/>
      </dsp:nvSpPr>
      <dsp:spPr>
        <a:xfrm>
          <a:off x="-22760" y="0"/>
          <a:ext cx="4524498" cy="452449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33B82-2770-46F1-AD1F-9437672D18BE}">
      <dsp:nvSpPr>
        <dsp:cNvPr id="0" name=""/>
        <dsp:cNvSpPr/>
      </dsp:nvSpPr>
      <dsp:spPr>
        <a:xfrm>
          <a:off x="2186735" y="0"/>
          <a:ext cx="6371112" cy="452449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kern="1200" dirty="0"/>
            <a:t> </a:t>
          </a:r>
          <a:r>
            <a:rPr lang="ka-GE" sz="2400" b="1" i="1" kern="1200" dirty="0">
              <a:solidFill>
                <a:srgbClr val="C00000"/>
              </a:solidFill>
            </a:rPr>
            <a:t>ხელოვნური პანკრეასი</a:t>
          </a:r>
          <a:endParaRPr lang="ru-RU" sz="2400" i="1" kern="1200" dirty="0">
            <a:solidFill>
              <a:srgbClr val="C00000"/>
            </a:solidFill>
          </a:endParaRPr>
        </a:p>
      </dsp:txBody>
      <dsp:txXfrm>
        <a:off x="2186735" y="0"/>
        <a:ext cx="6371112" cy="2149136"/>
      </dsp:txXfrm>
    </dsp:sp>
    <dsp:sp modelId="{BC6F0B86-F982-4B66-A8D8-91B67645ECE6}">
      <dsp:nvSpPr>
        <dsp:cNvPr id="0" name=""/>
        <dsp:cNvSpPr/>
      </dsp:nvSpPr>
      <dsp:spPr>
        <a:xfrm>
          <a:off x="1164919" y="2149136"/>
          <a:ext cx="2149136" cy="2149136"/>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C2C25-85C5-4AC3-9C26-82F7EF6DE3F7}">
      <dsp:nvSpPr>
        <dsp:cNvPr id="0" name=""/>
        <dsp:cNvSpPr/>
      </dsp:nvSpPr>
      <dsp:spPr>
        <a:xfrm>
          <a:off x="2193966" y="2149136"/>
          <a:ext cx="6462155" cy="214913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i="1" kern="1200" dirty="0">
              <a:solidFill>
                <a:schemeClr val="accent5">
                  <a:lumMod val="50000"/>
                </a:schemeClr>
              </a:solidFill>
            </a:rPr>
            <a:t>ხანგრძლივად მიმდინარე დიაბეტის შემთხვევაში, როცა უკვე ბოლომდე განადგურებულია  ბეტა უჯრედები, პრობლემის გადაჭრის ყველაზე იოლი გზა ხელოვნური პანკრეასის შექმნაა.  ეს იქნება სრულიად ავტომატიზებული სისტემა, რომელიც ავტომატურად გაზომავს შაქრის დონეს სისხლში და სისხლში გაუშვებს ზუსტად საჭირო რაოდენობის ინსულინს, ზუსტად ისე, როგორც ნამდვილი კუჭქვეშა ჯირკვალი. </a:t>
          </a:r>
          <a:endParaRPr lang="ru-RU" sz="1700" i="1" kern="1200" dirty="0">
            <a:solidFill>
              <a:schemeClr val="accent5">
                <a:lumMod val="50000"/>
              </a:schemeClr>
            </a:solidFill>
          </a:endParaRPr>
        </a:p>
      </dsp:txBody>
      <dsp:txXfrm>
        <a:off x="2193966" y="2149136"/>
        <a:ext cx="6462155" cy="214913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9961B-FE2D-4867-8F51-A3570195BE2C}">
      <dsp:nvSpPr>
        <dsp:cNvPr id="0" name=""/>
        <dsp:cNvSpPr/>
      </dsp:nvSpPr>
      <dsp:spPr>
        <a:xfrm>
          <a:off x="0" y="0"/>
          <a:ext cx="3014610" cy="301461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53EFD-41C8-4896-936B-624CB0351CEF}">
      <dsp:nvSpPr>
        <dsp:cNvPr id="0" name=""/>
        <dsp:cNvSpPr/>
      </dsp:nvSpPr>
      <dsp:spPr>
        <a:xfrm>
          <a:off x="1507305" y="0"/>
          <a:ext cx="6215614" cy="301461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ინსულინისადმი მოთხოვნილება , როგორც ვიცით, ყველასთვის ინდივიდუალურია, აუმრავ შიგა და გარე ფაქტორზეა დამოკიდებული .</a:t>
          </a:r>
          <a:endParaRPr lang="ru-RU" sz="2000" i="1" kern="1200" dirty="0">
            <a:solidFill>
              <a:schemeClr val="accent5">
                <a:lumMod val="50000"/>
              </a:schemeClr>
            </a:solidFill>
          </a:endParaRPr>
        </a:p>
      </dsp:txBody>
      <dsp:txXfrm>
        <a:off x="1507305" y="0"/>
        <a:ext cx="6215614" cy="1431939"/>
      </dsp:txXfrm>
    </dsp:sp>
    <dsp:sp modelId="{C999AB4A-A666-4D88-A258-DB5000E6F3F3}">
      <dsp:nvSpPr>
        <dsp:cNvPr id="0" name=""/>
        <dsp:cNvSpPr/>
      </dsp:nvSpPr>
      <dsp:spPr>
        <a:xfrm>
          <a:off x="791335" y="1431939"/>
          <a:ext cx="1431939" cy="143193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19206-57B7-4CD5-9251-086C73078EAA}">
      <dsp:nvSpPr>
        <dsp:cNvPr id="0" name=""/>
        <dsp:cNvSpPr/>
      </dsp:nvSpPr>
      <dsp:spPr>
        <a:xfrm>
          <a:off x="1507305" y="1431939"/>
          <a:ext cx="6215614" cy="143193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კემბრიჯის უნივერსიტეტის კვლევის ჯგუფი მუშაობს, რათა შექმნას სპეციალური ალგორითმი, რომელიც იდეალურად მოერგება თითოეულ პაციენტს, ნებისმიერ დროის მონაკვეთში. </a:t>
          </a:r>
          <a:endParaRPr lang="ru-RU" sz="2000" i="1" kern="1200" dirty="0">
            <a:solidFill>
              <a:schemeClr val="accent5">
                <a:lumMod val="50000"/>
              </a:schemeClr>
            </a:solidFill>
          </a:endParaRPr>
        </a:p>
      </dsp:txBody>
      <dsp:txXfrm>
        <a:off x="1507305" y="1431939"/>
        <a:ext cx="6215614" cy="14319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88393-C062-4C99-AD9E-352B3F3BF6E2}">
      <dsp:nvSpPr>
        <dsp:cNvPr id="0" name=""/>
        <dsp:cNvSpPr/>
      </dsp:nvSpPr>
      <dsp:spPr>
        <a:xfrm>
          <a:off x="0" y="0"/>
          <a:ext cx="3535158" cy="353515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85D42-2B1F-4BE9-88D8-527D23B622D3}">
      <dsp:nvSpPr>
        <dsp:cNvPr id="0" name=""/>
        <dsp:cNvSpPr/>
      </dsp:nvSpPr>
      <dsp:spPr>
        <a:xfrm>
          <a:off x="1767579" y="0"/>
          <a:ext cx="5342165" cy="353515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 მომავლისთვის, მეცნიერები გვპირდებიან          სპეციალური </a:t>
          </a:r>
          <a:r>
            <a:rPr lang="ka-GE" sz="2000" b="1" i="1" kern="1200" dirty="0">
              <a:solidFill>
                <a:srgbClr val="C00000"/>
              </a:solidFill>
            </a:rPr>
            <a:t>მიკროჩიპების </a:t>
          </a:r>
          <a:r>
            <a:rPr lang="ka-GE" sz="2000" b="1" i="1" kern="1200" dirty="0">
              <a:solidFill>
                <a:schemeClr val="accent5">
                  <a:lumMod val="50000"/>
                </a:schemeClr>
              </a:solidFill>
            </a:rPr>
            <a:t>შექმნას, რომელიც ტიპი 1 დიაბეტს ამოიცნობს ჯერ კიდევ გამოვლენამდე. </a:t>
          </a:r>
        </a:p>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ასევე ნანორობოტებს, რომელიც იმოგზაურებს სისხლის ნაკადში, ავტომატურად გაზომავენ გლიკემიას და გამოათავისუფლებენ საჭირო რაოდენობის ინსულინს. </a:t>
          </a:r>
          <a:endParaRPr lang="ru-RU" sz="2000" i="1" kern="1200" dirty="0">
            <a:solidFill>
              <a:schemeClr val="accent5">
                <a:lumMod val="50000"/>
              </a:schemeClr>
            </a:solidFill>
          </a:endParaRPr>
        </a:p>
      </dsp:txBody>
      <dsp:txXfrm>
        <a:off x="1767579" y="0"/>
        <a:ext cx="5342165" cy="35351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FA7EA-387D-4179-A6C4-F85CBAE94F19}">
      <dsp:nvSpPr>
        <dsp:cNvPr id="0" name=""/>
        <dsp:cNvSpPr/>
      </dsp:nvSpPr>
      <dsp:spPr>
        <a:xfrm>
          <a:off x="0" y="0"/>
          <a:ext cx="4193308" cy="419330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F426F-2E81-40A1-9F6B-0101E4F627E3}">
      <dsp:nvSpPr>
        <dsp:cNvPr id="0" name=""/>
        <dsp:cNvSpPr/>
      </dsp:nvSpPr>
      <dsp:spPr>
        <a:xfrm>
          <a:off x="2096654" y="0"/>
          <a:ext cx="5139901" cy="419330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გარდა ზემოთთქმულისა, მსოფლიოს წამყვან სამეცნიერო ცენტრებში მიმდინარეობს ინტენსიური კვლევები დიაბეტის პრობლემის მოსაგვარებლად. </a:t>
          </a:r>
        </a:p>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ეს კვლევები საბოლოო ჯამში </a:t>
          </a:r>
          <a:r>
            <a:rPr lang="ka-GE" sz="2000" b="1" i="1" kern="1200" dirty="0">
              <a:solidFill>
                <a:srgbClr val="C00000"/>
              </a:solidFill>
            </a:rPr>
            <a:t>დაამარცხებს</a:t>
          </a:r>
          <a:r>
            <a:rPr lang="ka-GE" sz="2000" b="1" i="1" kern="1200" dirty="0">
              <a:solidFill>
                <a:schemeClr val="accent5">
                  <a:lumMod val="50000"/>
                </a:schemeClr>
              </a:solidFill>
            </a:rPr>
            <a:t> </a:t>
          </a:r>
          <a:r>
            <a:rPr lang="ka-GE" sz="2000" b="1" i="1" kern="1200" dirty="0">
              <a:solidFill>
                <a:srgbClr val="C00000"/>
              </a:solidFill>
            </a:rPr>
            <a:t>დიაბეტს</a:t>
          </a:r>
          <a:r>
            <a:rPr lang="ka-GE" sz="2000" b="1" i="1" kern="1200" dirty="0">
              <a:solidFill>
                <a:schemeClr val="accent5">
                  <a:lumMod val="50000"/>
                </a:schemeClr>
              </a:solidFill>
            </a:rPr>
            <a:t>, რაც ასეულობით მილიონი ადამიანის ცხოვრებას შეცვლის.</a:t>
          </a:r>
          <a:endParaRPr lang="ru-RU" sz="2000" i="1" kern="1200" dirty="0">
            <a:solidFill>
              <a:schemeClr val="accent5">
                <a:lumMod val="50000"/>
              </a:schemeClr>
            </a:solidFill>
          </a:endParaRPr>
        </a:p>
      </dsp:txBody>
      <dsp:txXfrm>
        <a:off x="2096654" y="0"/>
        <a:ext cx="5139901" cy="419330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A80D0-67C9-4A02-80D4-E2F0BD06AA18}">
      <dsp:nvSpPr>
        <dsp:cNvPr id="0" name=""/>
        <dsp:cNvSpPr/>
      </dsp:nvSpPr>
      <dsp:spPr>
        <a:xfrm>
          <a:off x="0" y="0"/>
          <a:ext cx="1660133" cy="166013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01DF8-0E02-4EDD-90AC-9CE52E503586}">
      <dsp:nvSpPr>
        <dsp:cNvPr id="0" name=""/>
        <dsp:cNvSpPr/>
      </dsp:nvSpPr>
      <dsp:spPr>
        <a:xfrm>
          <a:off x="830066" y="0"/>
          <a:ext cx="4896477" cy="166013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a-GE" sz="2400" b="1" i="1" kern="1200" dirty="0">
              <a:solidFill>
                <a:srgbClr val="C00000"/>
              </a:solidFill>
            </a:rPr>
            <a:t>გმადლობთ ყურადღებისთვის!</a:t>
          </a:r>
          <a:endParaRPr lang="ru-RU" sz="2400" i="1" kern="1200" dirty="0">
            <a:solidFill>
              <a:srgbClr val="C00000"/>
            </a:solidFill>
          </a:endParaRPr>
        </a:p>
      </dsp:txBody>
      <dsp:txXfrm>
        <a:off x="830066" y="0"/>
        <a:ext cx="4896477" cy="1660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FF180-B132-4860-97DF-4464B1868E5C}">
      <dsp:nvSpPr>
        <dsp:cNvPr id="0" name=""/>
        <dsp:cNvSpPr/>
      </dsp:nvSpPr>
      <dsp:spPr>
        <a:xfrm>
          <a:off x="0" y="6722"/>
          <a:ext cx="9753002" cy="643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ka-GE" sz="2500" kern="1200" dirty="0"/>
            <a:t>დიაბეტი ტიპი 1</a:t>
          </a:r>
          <a:endParaRPr lang="ru-RU" sz="2500" kern="1200" dirty="0"/>
        </a:p>
      </dsp:txBody>
      <dsp:txXfrm>
        <a:off x="31413" y="38135"/>
        <a:ext cx="9690176" cy="580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0E738-9814-4107-8927-7FB4FBE08FA6}">
      <dsp:nvSpPr>
        <dsp:cNvPr id="0" name=""/>
        <dsp:cNvSpPr/>
      </dsp:nvSpPr>
      <dsp:spPr>
        <a:xfrm>
          <a:off x="0" y="0"/>
          <a:ext cx="4247077" cy="424707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4D19A-A760-433A-A2FB-54B5F59FB5D1}">
      <dsp:nvSpPr>
        <dsp:cNvPr id="0" name=""/>
        <dsp:cNvSpPr/>
      </dsp:nvSpPr>
      <dsp:spPr>
        <a:xfrm>
          <a:off x="2123538" y="0"/>
          <a:ext cx="7718241" cy="424707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დიაბეტი ტიპი</a:t>
          </a:r>
          <a:r>
            <a:rPr lang="en-US" sz="2000" b="1" i="1" kern="1200" dirty="0">
              <a:solidFill>
                <a:schemeClr val="accent5">
                  <a:lumMod val="50000"/>
                </a:schemeClr>
              </a:solidFill>
              <a:latin typeface="AcadNusx" pitchFamily="2" charset="0"/>
            </a:rPr>
            <a:t> </a:t>
          </a:r>
          <a:r>
            <a:rPr lang="ka-GE" sz="2000" b="1" i="1" kern="1200" dirty="0">
              <a:solidFill>
                <a:schemeClr val="accent5">
                  <a:lumMod val="50000"/>
                </a:schemeClr>
              </a:solidFill>
            </a:rPr>
            <a:t>1 აუტოიმუნური დაავადებაა, რომელიც ხასიათდება ინსულინის წარმომქმნელი,  პანკრეასის  </a:t>
          </a:r>
          <a:r>
            <a:rPr lang="en-US" sz="2000" b="1" i="1" kern="1200" dirty="0">
              <a:solidFill>
                <a:schemeClr val="accent5">
                  <a:lumMod val="50000"/>
                </a:schemeClr>
              </a:solidFill>
              <a:latin typeface="AcadNusx" pitchFamily="2" charset="0"/>
            </a:rPr>
            <a:t>B </a:t>
          </a:r>
          <a:r>
            <a:rPr lang="ka-GE" sz="2000" b="1" i="1" kern="1200" dirty="0">
              <a:solidFill>
                <a:schemeClr val="accent5">
                  <a:lumMod val="50000"/>
                </a:schemeClr>
              </a:solidFill>
            </a:rPr>
            <a:t>უჯრედების შეუქცევადი დაზიანებით და ინსულინის აბსოლიტური უკმარისობით.</a:t>
          </a:r>
          <a:endParaRPr lang="ru-RU" sz="2000" i="1" kern="1200" dirty="0">
            <a:solidFill>
              <a:schemeClr val="accent5">
                <a:lumMod val="50000"/>
              </a:schemeClr>
            </a:solidFill>
          </a:endParaRPr>
        </a:p>
      </dsp:txBody>
      <dsp:txXfrm>
        <a:off x="2123538" y="0"/>
        <a:ext cx="7718241" cy="1274125"/>
      </dsp:txXfrm>
    </dsp:sp>
    <dsp:sp modelId="{CB2E23DA-69CD-49B3-B926-3323250B85BB}">
      <dsp:nvSpPr>
        <dsp:cNvPr id="0" name=""/>
        <dsp:cNvSpPr/>
      </dsp:nvSpPr>
      <dsp:spPr>
        <a:xfrm>
          <a:off x="743239" y="1274125"/>
          <a:ext cx="2760597" cy="276059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4D69B-F298-4AA0-83DB-1C68C4F4240E}">
      <dsp:nvSpPr>
        <dsp:cNvPr id="0" name=""/>
        <dsp:cNvSpPr/>
      </dsp:nvSpPr>
      <dsp:spPr>
        <a:xfrm>
          <a:off x="2123538" y="1274125"/>
          <a:ext cx="7718241" cy="276059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ახალი შემთხვევების რიცხვი პროგრესულად მატულობს და ეპიდემიის სახეს იღებს.</a:t>
          </a:r>
          <a:endParaRPr lang="ru-RU" sz="2000" i="1" kern="1200" dirty="0">
            <a:solidFill>
              <a:schemeClr val="accent5">
                <a:lumMod val="50000"/>
              </a:schemeClr>
            </a:solidFill>
          </a:endParaRPr>
        </a:p>
      </dsp:txBody>
      <dsp:txXfrm>
        <a:off x="2123538" y="1274125"/>
        <a:ext cx="7718241" cy="1274121"/>
      </dsp:txXfrm>
    </dsp:sp>
    <dsp:sp modelId="{AF529C76-A1DF-4165-91CC-CC27EE5D6E8E}">
      <dsp:nvSpPr>
        <dsp:cNvPr id="0" name=""/>
        <dsp:cNvSpPr/>
      </dsp:nvSpPr>
      <dsp:spPr>
        <a:xfrm>
          <a:off x="1486477" y="2548247"/>
          <a:ext cx="1274121" cy="127412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F0EAC-7EDA-436A-8988-0DBEBDD2D4FB}">
      <dsp:nvSpPr>
        <dsp:cNvPr id="0" name=""/>
        <dsp:cNvSpPr/>
      </dsp:nvSpPr>
      <dsp:spPr>
        <a:xfrm>
          <a:off x="2123538" y="2548247"/>
          <a:ext cx="7718241" cy="127412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მეცნიერები აქტიურად მუშაობენ მკურნალობის ახალი გზების, მეთოდების  შემუშავებაზე. მიმდინარეობს სხვადასხვა ცდა და ექსპერიმენტი.</a:t>
          </a:r>
          <a:endParaRPr lang="ru-RU" sz="2000" i="1" kern="1200" dirty="0">
            <a:solidFill>
              <a:schemeClr val="accent5">
                <a:lumMod val="50000"/>
              </a:schemeClr>
            </a:solidFill>
          </a:endParaRPr>
        </a:p>
      </dsp:txBody>
      <dsp:txXfrm>
        <a:off x="2123538" y="2548247"/>
        <a:ext cx="7718241" cy="1274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1CA3-2D06-4CAC-B619-8F3789746223}">
      <dsp:nvSpPr>
        <dsp:cNvPr id="0" name=""/>
        <dsp:cNvSpPr/>
      </dsp:nvSpPr>
      <dsp:spPr>
        <a:xfrm>
          <a:off x="0" y="0"/>
          <a:ext cx="5379523" cy="537952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352E2-F9C3-45AB-A174-C5C9081A317F}">
      <dsp:nvSpPr>
        <dsp:cNvPr id="0" name=""/>
        <dsp:cNvSpPr/>
      </dsp:nvSpPr>
      <dsp:spPr>
        <a:xfrm>
          <a:off x="2652823" y="0"/>
          <a:ext cx="9423069" cy="537952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ka-GE" sz="2800" b="1" i="1" kern="1200" dirty="0">
              <a:solidFill>
                <a:srgbClr val="C00000"/>
              </a:solidFill>
            </a:rPr>
            <a:t>ტრანსპლანტაცია</a:t>
          </a:r>
          <a:endParaRPr lang="ru-RU" sz="2800" i="1" kern="1200" dirty="0">
            <a:solidFill>
              <a:srgbClr val="C00000"/>
            </a:solidFill>
          </a:endParaRPr>
        </a:p>
      </dsp:txBody>
      <dsp:txXfrm>
        <a:off x="2652823" y="0"/>
        <a:ext cx="4711534" cy="5379523"/>
      </dsp:txXfrm>
    </dsp:sp>
    <dsp:sp modelId="{34FB8A79-520D-4F6A-8925-06F9257E8203}">
      <dsp:nvSpPr>
        <dsp:cNvPr id="0" name=""/>
        <dsp:cNvSpPr/>
      </dsp:nvSpPr>
      <dsp:spPr>
        <a:xfrm>
          <a:off x="7401296" y="0"/>
          <a:ext cx="4711534" cy="537952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ka-GE" sz="1800" b="1" i="1" kern="1200" dirty="0">
              <a:solidFill>
                <a:schemeClr val="accent5">
                  <a:lumMod val="50000"/>
                </a:schemeClr>
              </a:solidFill>
            </a:rPr>
            <a:t>განადგურებული უჯრედების ჩანაცვლება ხდება გადანერგილი უჯრედებით, რომლებიც გამოიმუშავებენ ინსულინს, აღადგენენ ინსულინის საჭირო რაოდენობით პროდუქციას და წარმოადგენს პაციენტის განკურნების საშუალებას.</a:t>
          </a:r>
          <a:endParaRPr lang="ru-RU" sz="1800" i="1" kern="1200" dirty="0">
            <a:solidFill>
              <a:schemeClr val="accent5">
                <a:lumMod val="50000"/>
              </a:schemeClr>
            </a:solidFill>
          </a:endParaRPr>
        </a:p>
        <a:p>
          <a:pPr marL="171450" lvl="1" indent="-171450" algn="l" defTabSz="800100">
            <a:lnSpc>
              <a:spcPct val="90000"/>
            </a:lnSpc>
            <a:spcBef>
              <a:spcPct val="0"/>
            </a:spcBef>
            <a:spcAft>
              <a:spcPct val="15000"/>
            </a:spcAft>
            <a:buChar char="•"/>
          </a:pPr>
          <a:r>
            <a:rPr lang="ka-GE" sz="1800" b="1" i="1" kern="1200" dirty="0">
              <a:solidFill>
                <a:schemeClr val="accent5">
                  <a:lumMod val="50000"/>
                </a:schemeClr>
              </a:solidFill>
            </a:rPr>
            <a:t>ტრანსპლანტაციის ადრეული მცდელობები სამწუხაროდ უმრავლეს შემთხვევაში მთავრდებოდა წარუმატებლად, ორგანიზმის იმუნური რეაქციის გამო, რომელიც ანადგურებდა გადანერგილ უჯრედებს.</a:t>
          </a:r>
          <a:endParaRPr lang="ru-RU" sz="1800" i="1" kern="1200" dirty="0">
            <a:solidFill>
              <a:schemeClr val="accent5">
                <a:lumMod val="50000"/>
              </a:schemeClr>
            </a:solidFill>
          </a:endParaRPr>
        </a:p>
        <a:p>
          <a:pPr marL="171450" lvl="1" indent="-171450" algn="l" defTabSz="800100">
            <a:lnSpc>
              <a:spcPct val="90000"/>
            </a:lnSpc>
            <a:spcBef>
              <a:spcPct val="0"/>
            </a:spcBef>
            <a:spcAft>
              <a:spcPct val="15000"/>
            </a:spcAft>
            <a:buChar char="•"/>
          </a:pPr>
          <a:r>
            <a:rPr lang="ka-GE" sz="1800" b="1" i="1" kern="1200" dirty="0">
              <a:solidFill>
                <a:schemeClr val="accent5">
                  <a:lumMod val="50000"/>
                </a:schemeClr>
              </a:solidFill>
            </a:rPr>
            <a:t>ასევე რა თქმა უნდა პრობლემას წარმოადგენს დონორების ლიმიტირებული რაოდენობა.</a:t>
          </a:r>
          <a:endParaRPr lang="ru-RU" sz="1800" i="1" kern="1200" dirty="0">
            <a:solidFill>
              <a:schemeClr val="accent5">
                <a:lumMod val="50000"/>
              </a:schemeClr>
            </a:solidFill>
          </a:endParaRPr>
        </a:p>
      </dsp:txBody>
      <dsp:txXfrm>
        <a:off x="7401296" y="0"/>
        <a:ext cx="4711534" cy="5379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0007A-F2AC-4A92-9A26-49A30F0B581E}">
      <dsp:nvSpPr>
        <dsp:cNvPr id="0" name=""/>
        <dsp:cNvSpPr/>
      </dsp:nvSpPr>
      <dsp:spPr>
        <a:xfrm>
          <a:off x="0" y="0"/>
          <a:ext cx="3862660" cy="386266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2671B-D000-498E-8BA4-1C2FCA0E9E88}">
      <dsp:nvSpPr>
        <dsp:cNvPr id="0" name=""/>
        <dsp:cNvSpPr/>
      </dsp:nvSpPr>
      <dsp:spPr>
        <a:xfrm>
          <a:off x="1912867" y="0"/>
          <a:ext cx="6546844" cy="386266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აშშ-ს დიაბეტის კვლევითმა  ინსტიტუტმა </a:t>
          </a:r>
          <a:r>
            <a:rPr lang="ka-GE" sz="2000" b="1" i="1" kern="1200" dirty="0">
              <a:solidFill>
                <a:srgbClr val="C00000"/>
              </a:solidFill>
            </a:rPr>
            <a:t>(</a:t>
          </a:r>
          <a:r>
            <a:rPr lang="en-US" sz="2000" b="1" i="1" kern="1200" dirty="0">
              <a:solidFill>
                <a:srgbClr val="C00000"/>
              </a:solidFill>
            </a:rPr>
            <a:t>DRI) </a:t>
          </a:r>
          <a:r>
            <a:rPr lang="ka-GE" sz="2000" b="1" i="1" kern="1200" dirty="0">
              <a:solidFill>
                <a:schemeClr val="accent5">
                  <a:lumMod val="50000"/>
                </a:schemeClr>
              </a:solidFill>
            </a:rPr>
            <a:t>შეიმუშავა მინი ორგანო, ე.წ. </a:t>
          </a:r>
          <a:r>
            <a:rPr lang="en-US" sz="2000" b="1" i="1" kern="1200" dirty="0" err="1">
              <a:solidFill>
                <a:srgbClr val="C00000"/>
              </a:solidFill>
            </a:rPr>
            <a:t>BioHub</a:t>
          </a:r>
          <a:r>
            <a:rPr lang="en-US" sz="2000" b="1" i="1" kern="1200" dirty="0">
              <a:solidFill>
                <a:schemeClr val="accent5">
                  <a:lumMod val="50000"/>
                </a:schemeClr>
              </a:solidFill>
            </a:rPr>
            <a:t>, </a:t>
          </a:r>
          <a:r>
            <a:rPr lang="ka-GE" sz="2000" b="1" i="1" kern="1200" dirty="0">
              <a:solidFill>
                <a:schemeClr val="accent5">
                  <a:lumMod val="50000"/>
                </a:schemeClr>
              </a:solidFill>
            </a:rPr>
            <a:t>რომელიც შემოგარსავს ინსულინის მწარმოებელ უჯრედებს სპეციალური დამცავი კაფსულით</a:t>
          </a:r>
          <a:r>
            <a:rPr lang="ka-GE" sz="2400" b="1" kern="1200" dirty="0"/>
            <a:t>.</a:t>
          </a:r>
          <a:endParaRPr lang="ru-RU" sz="2400" kern="1200" dirty="0"/>
        </a:p>
      </dsp:txBody>
      <dsp:txXfrm>
        <a:off x="1912867" y="0"/>
        <a:ext cx="6546844" cy="1834763"/>
      </dsp:txXfrm>
    </dsp:sp>
    <dsp:sp modelId="{ECA86CCA-5BA4-423D-8AF0-B6EC2F247368}">
      <dsp:nvSpPr>
        <dsp:cNvPr id="0" name=""/>
        <dsp:cNvSpPr/>
      </dsp:nvSpPr>
      <dsp:spPr>
        <a:xfrm>
          <a:off x="1013948" y="1834763"/>
          <a:ext cx="1834763" cy="183476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2FEFD-9E56-49DF-A306-68FF45F95847}">
      <dsp:nvSpPr>
        <dsp:cNvPr id="0" name=""/>
        <dsp:cNvSpPr/>
      </dsp:nvSpPr>
      <dsp:spPr>
        <a:xfrm>
          <a:off x="1931330" y="1834763"/>
          <a:ext cx="6546844" cy="183476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2016 წელს გამოაქვეყნეს შედეგებიც, რომლის მიხედვით პირველი პაციენტი ევროპაში, რომელიც კვლევის უკვე მე</a:t>
          </a:r>
          <a:r>
            <a:rPr lang="en-US" sz="2000" b="1" i="1" kern="1200" dirty="0">
              <a:solidFill>
                <a:schemeClr val="accent5">
                  <a:lumMod val="50000"/>
                </a:schemeClr>
              </a:solidFill>
            </a:rPr>
            <a:t>-</a:t>
          </a:r>
          <a:r>
            <a:rPr lang="ka-GE" sz="2000" b="1" i="1" kern="1200" dirty="0">
              <a:solidFill>
                <a:schemeClr val="accent5">
                  <a:lumMod val="50000"/>
                </a:schemeClr>
              </a:solidFill>
            </a:rPr>
            <a:t>2 ეტაპს გადის, აღარ საჭიროებს ინსულინის ინექციებს.</a:t>
          </a:r>
          <a:endParaRPr lang="ru-RU" sz="2000" i="1" kern="1200" dirty="0">
            <a:solidFill>
              <a:schemeClr val="accent5">
                <a:lumMod val="50000"/>
              </a:schemeClr>
            </a:solidFill>
          </a:endParaRPr>
        </a:p>
      </dsp:txBody>
      <dsp:txXfrm>
        <a:off x="1931330" y="1834763"/>
        <a:ext cx="6546844" cy="1834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DD1A4-5917-4A96-93C3-99159CE1F266}">
      <dsp:nvSpPr>
        <dsp:cNvPr id="0" name=""/>
        <dsp:cNvSpPr/>
      </dsp:nvSpPr>
      <dsp:spPr>
        <a:xfrm>
          <a:off x="0" y="0"/>
          <a:ext cx="2155334" cy="215533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8A159-F5AF-47AE-825C-4F446005DE89}">
      <dsp:nvSpPr>
        <dsp:cNvPr id="0" name=""/>
        <dsp:cNvSpPr/>
      </dsp:nvSpPr>
      <dsp:spPr>
        <a:xfrm>
          <a:off x="1077666" y="0"/>
          <a:ext cx="6486915" cy="215533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მსგავსი მოწყობილობა ასევე შექმნეს ამერიკულ კომპანია</a:t>
          </a:r>
          <a:r>
            <a:rPr lang="en-US" sz="2000" b="1" i="1" kern="1200" dirty="0">
              <a:solidFill>
                <a:schemeClr val="accent5">
                  <a:lumMod val="50000"/>
                </a:schemeClr>
              </a:solidFill>
              <a:latin typeface="AcadNusx" pitchFamily="2" charset="0"/>
            </a:rPr>
            <a:t> </a:t>
          </a:r>
          <a:r>
            <a:rPr lang="en-US" sz="2000" b="1" i="1" kern="1200" dirty="0" err="1">
              <a:solidFill>
                <a:srgbClr val="C00000"/>
              </a:solidFill>
            </a:rPr>
            <a:t>Viacyte</a:t>
          </a:r>
          <a:r>
            <a:rPr lang="en-US" sz="2000" b="1" i="1" kern="1200" dirty="0">
              <a:solidFill>
                <a:schemeClr val="accent5">
                  <a:lumMod val="50000"/>
                </a:schemeClr>
              </a:solidFill>
            </a:rPr>
            <a:t>-</a:t>
          </a:r>
          <a:r>
            <a:rPr lang="ka-GE" sz="2000" b="1" i="1" kern="1200" dirty="0">
              <a:solidFill>
                <a:schemeClr val="accent5">
                  <a:lumMod val="50000"/>
                </a:schemeClr>
              </a:solidFill>
            </a:rPr>
            <a:t>ში, </a:t>
          </a:r>
          <a:r>
            <a:rPr lang="en-US" sz="2000" b="1" i="1" kern="1200" dirty="0">
              <a:solidFill>
                <a:srgbClr val="C00000"/>
              </a:solidFill>
            </a:rPr>
            <a:t>JDRF</a:t>
          </a:r>
          <a:r>
            <a:rPr lang="en-US" sz="2000" b="1" i="1" kern="1200" dirty="0">
              <a:solidFill>
                <a:schemeClr val="accent5">
                  <a:lumMod val="50000"/>
                </a:schemeClr>
              </a:solidFill>
            </a:rPr>
            <a:t>  </a:t>
          </a:r>
          <a:r>
            <a:rPr lang="ka-GE" sz="2000" b="1" i="1" kern="1200" dirty="0">
              <a:solidFill>
                <a:schemeClr val="accent5">
                  <a:lumMod val="50000"/>
                </a:schemeClr>
              </a:solidFill>
            </a:rPr>
            <a:t>ერთად</a:t>
          </a:r>
          <a:r>
            <a:rPr lang="ka-GE" sz="2300" b="1" kern="1200" dirty="0"/>
            <a:t>.</a:t>
          </a:r>
          <a:endParaRPr lang="ru-RU" sz="2300" kern="1200" dirty="0"/>
        </a:p>
      </dsp:txBody>
      <dsp:txXfrm>
        <a:off x="1077666" y="0"/>
        <a:ext cx="6486915" cy="1023783"/>
      </dsp:txXfrm>
    </dsp:sp>
    <dsp:sp modelId="{35B43824-CE24-496D-9B28-37D46C8FF5C7}">
      <dsp:nvSpPr>
        <dsp:cNvPr id="0" name=""/>
        <dsp:cNvSpPr/>
      </dsp:nvSpPr>
      <dsp:spPr>
        <a:xfrm>
          <a:off x="565775" y="1023783"/>
          <a:ext cx="1023783" cy="102378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9CD00-230F-492B-ABC6-925988D641F2}">
      <dsp:nvSpPr>
        <dsp:cNvPr id="0" name=""/>
        <dsp:cNvSpPr/>
      </dsp:nvSpPr>
      <dsp:spPr>
        <a:xfrm>
          <a:off x="1077666" y="1023783"/>
          <a:ext cx="6486915" cy="102378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000" b="1" i="1" kern="1200" dirty="0">
              <a:solidFill>
                <a:schemeClr val="accent5">
                  <a:lumMod val="50000"/>
                </a:schemeClr>
              </a:solidFill>
            </a:rPr>
            <a:t>კვლევის პირველი წარმატებული ფაზის შემდგომ, კომპანია ახლა გადანერგილი უჯრედების ორგანიზმთან შეთვისების გაუმჯობესებაზე მუშაობს.</a:t>
          </a:r>
          <a:endParaRPr lang="ru-RU" sz="2000" i="1" kern="1200" dirty="0">
            <a:solidFill>
              <a:schemeClr val="accent5">
                <a:lumMod val="50000"/>
              </a:schemeClr>
            </a:solidFill>
          </a:endParaRPr>
        </a:p>
      </dsp:txBody>
      <dsp:txXfrm>
        <a:off x="1077666" y="1023783"/>
        <a:ext cx="6486915" cy="10237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DD1A4-5917-4A96-93C3-99159CE1F266}">
      <dsp:nvSpPr>
        <dsp:cNvPr id="0" name=""/>
        <dsp:cNvSpPr/>
      </dsp:nvSpPr>
      <dsp:spPr>
        <a:xfrm>
          <a:off x="0" y="0"/>
          <a:ext cx="2803045" cy="280304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8A159-F5AF-47AE-825C-4F446005DE89}">
      <dsp:nvSpPr>
        <dsp:cNvPr id="0" name=""/>
        <dsp:cNvSpPr/>
      </dsp:nvSpPr>
      <dsp:spPr>
        <a:xfrm>
          <a:off x="1401522" y="0"/>
          <a:ext cx="6309943" cy="28030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a-GE" sz="1800" b="1" i="1" kern="1200" dirty="0">
              <a:solidFill>
                <a:schemeClr val="accent5">
                  <a:lumMod val="50000"/>
                </a:schemeClr>
              </a:solidFill>
            </a:rPr>
            <a:t>უჯრედების დასაცავად გამოიყენება სპეციალური ნივთიერება ალგინატი, რომელიც ბიოლოგიურად ინერტულია და არ  წარმოადგენს იმუნური სისტემის სამიზნეს.</a:t>
          </a:r>
          <a:endParaRPr lang="ru-RU" sz="1800" kern="1200" dirty="0"/>
        </a:p>
      </dsp:txBody>
      <dsp:txXfrm>
        <a:off x="1401522" y="0"/>
        <a:ext cx="6309943" cy="1331446"/>
      </dsp:txXfrm>
    </dsp:sp>
    <dsp:sp modelId="{35B43824-CE24-496D-9B28-37D46C8FF5C7}">
      <dsp:nvSpPr>
        <dsp:cNvPr id="0" name=""/>
        <dsp:cNvSpPr/>
      </dsp:nvSpPr>
      <dsp:spPr>
        <a:xfrm>
          <a:off x="735799" y="1331446"/>
          <a:ext cx="1331446" cy="1331446"/>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9CD00-230F-492B-ABC6-925988D641F2}">
      <dsp:nvSpPr>
        <dsp:cNvPr id="0" name=""/>
        <dsp:cNvSpPr/>
      </dsp:nvSpPr>
      <dsp:spPr>
        <a:xfrm>
          <a:off x="1401522" y="1331446"/>
          <a:ext cx="6309943" cy="133144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err="1">
              <a:solidFill>
                <a:srgbClr val="C00000"/>
              </a:solidFill>
            </a:rPr>
            <a:t>Viacyte</a:t>
          </a:r>
          <a:r>
            <a:rPr lang="en-US" sz="2000" b="1" i="1" kern="1200" dirty="0">
              <a:solidFill>
                <a:schemeClr val="accent5">
                  <a:lumMod val="50000"/>
                </a:schemeClr>
              </a:solidFill>
            </a:rPr>
            <a:t> </a:t>
          </a:r>
          <a:r>
            <a:rPr lang="ka-GE" sz="2000" b="1" i="1" kern="1200" dirty="0">
              <a:solidFill>
                <a:schemeClr val="accent5">
                  <a:lumMod val="50000"/>
                </a:schemeClr>
              </a:solidFill>
            </a:rPr>
            <a:t>იყენებს მაკროინკაფსულიზაციის მეთოდს, ანუ აღნიშნული მოწყობილობა ჩანს შეუიარაღებელი თვალით.</a:t>
          </a:r>
          <a:endParaRPr lang="ru-RU" sz="2000" i="1" kern="1200" dirty="0">
            <a:solidFill>
              <a:schemeClr val="accent5">
                <a:lumMod val="50000"/>
              </a:schemeClr>
            </a:solidFill>
          </a:endParaRPr>
        </a:p>
      </dsp:txBody>
      <dsp:txXfrm>
        <a:off x="1401522" y="1331446"/>
        <a:ext cx="6309943" cy="13314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E80E4-5E0D-424B-A101-44D53340F9EB}">
      <dsp:nvSpPr>
        <dsp:cNvPr id="0" name=""/>
        <dsp:cNvSpPr/>
      </dsp:nvSpPr>
      <dsp:spPr>
        <a:xfrm>
          <a:off x="0" y="0"/>
          <a:ext cx="3800104" cy="380010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1E9E4-23CD-4272-87E3-4FD289FEA2AF}">
      <dsp:nvSpPr>
        <dsp:cNvPr id="0" name=""/>
        <dsp:cNvSpPr/>
      </dsp:nvSpPr>
      <dsp:spPr>
        <a:xfrm>
          <a:off x="1900052" y="0"/>
          <a:ext cx="6127668" cy="380010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err="1">
              <a:solidFill>
                <a:srgbClr val="C00000"/>
              </a:solidFill>
            </a:rPr>
            <a:t>Viacyte</a:t>
          </a:r>
          <a:r>
            <a:rPr lang="en-US" sz="1800" b="1" i="1" kern="1200" dirty="0">
              <a:solidFill>
                <a:srgbClr val="C00000"/>
              </a:solidFill>
            </a:rPr>
            <a:t> </a:t>
          </a:r>
          <a:r>
            <a:rPr lang="en-US" sz="1800" b="1" i="1" kern="1200" dirty="0" err="1">
              <a:solidFill>
                <a:srgbClr val="C00000"/>
              </a:solidFill>
            </a:rPr>
            <a:t>Encaptra</a:t>
          </a:r>
          <a:r>
            <a:rPr lang="en-US" sz="1800" b="1" i="1" kern="1200" dirty="0">
              <a:solidFill>
                <a:srgbClr val="C00000"/>
              </a:solidFill>
            </a:rPr>
            <a:t> </a:t>
          </a:r>
          <a:r>
            <a:rPr lang="ka-GE" sz="1800" b="1" i="1" kern="1200" dirty="0">
              <a:solidFill>
                <a:schemeClr val="accent5">
                  <a:lumMod val="50000"/>
                </a:schemeClr>
              </a:solidFill>
            </a:rPr>
            <a:t>შეიცავს სპეციალურ </a:t>
          </a:r>
          <a:r>
            <a:rPr lang="en-US" sz="1800" b="1" i="1" kern="1200" dirty="0">
              <a:solidFill>
                <a:schemeClr val="accent5">
                  <a:lumMod val="50000"/>
                </a:schemeClr>
              </a:solidFill>
            </a:rPr>
            <a:t> Pec-01</a:t>
          </a:r>
          <a:r>
            <a:rPr lang="ka-GE" sz="1800" b="1" i="1" kern="1200" dirty="0">
              <a:solidFill>
                <a:schemeClr val="accent5">
                  <a:lumMod val="50000"/>
                </a:schemeClr>
              </a:solidFill>
            </a:rPr>
            <a:t> უჯრედებს. რომლებსაც ქმნიან ემბრიონული ღეროვანი უჯრედებიდან და კაფსულაში მოთავსების შემდეგ იღებს საბოლოო, ბეტა უჯრედების სახეს.</a:t>
          </a:r>
          <a:endParaRPr lang="ru-RU" sz="1800" i="1" kern="1200" dirty="0">
            <a:solidFill>
              <a:schemeClr val="accent5">
                <a:lumMod val="50000"/>
              </a:schemeClr>
            </a:solidFill>
          </a:endParaRPr>
        </a:p>
      </dsp:txBody>
      <dsp:txXfrm>
        <a:off x="1900052" y="0"/>
        <a:ext cx="6127668" cy="38001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228662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268761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028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215752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414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1882638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152087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340805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45035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938E-93B9-4FE0-A7D9-571BA06EB1FC}"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301812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B938E-93B9-4FE0-A7D9-571BA06EB1FC}"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33535539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DB938E-93B9-4FE0-A7D9-571BA06EB1FC}"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18824793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DB938E-93B9-4FE0-A7D9-571BA06EB1FC}"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208832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B938E-93B9-4FE0-A7D9-571BA06EB1FC}"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174217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B938E-93B9-4FE0-A7D9-571BA06EB1FC}"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1E3C3-F2BF-4D78-9E84-A736EAE6DF40}" type="slidenum">
              <a:rPr lang="en-US" smtClean="0"/>
              <a:t>‹#›</a:t>
            </a:fld>
            <a:endParaRPr lang="en-US"/>
          </a:p>
        </p:txBody>
      </p:sp>
    </p:spTree>
    <p:extLst>
      <p:ext uri="{BB962C8B-B14F-4D97-AF65-F5344CB8AC3E}">
        <p14:creationId xmlns:p14="http://schemas.microsoft.com/office/powerpoint/2010/main" val="24933422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1E3C3-F2BF-4D78-9E84-A736EAE6DF40}" type="slidenum">
              <a:rPr lang="en-US" smtClean="0"/>
              <a:t>‹#›</a:t>
            </a:fld>
            <a:endParaRPr lang="en-US"/>
          </a:p>
        </p:txBody>
      </p:sp>
      <p:sp>
        <p:nvSpPr>
          <p:cNvPr id="5" name="Date Placeholder 4"/>
          <p:cNvSpPr>
            <a:spLocks noGrp="1"/>
          </p:cNvSpPr>
          <p:nvPr>
            <p:ph type="dt" sz="half" idx="10"/>
          </p:nvPr>
        </p:nvSpPr>
        <p:spPr/>
        <p:txBody>
          <a:bodyPr/>
          <a:lstStyle/>
          <a:p>
            <a:fld id="{52DB938E-93B9-4FE0-A7D9-571BA06EB1FC}" type="datetimeFigureOut">
              <a:rPr lang="en-US" smtClean="0"/>
              <a:t>4/22/2021</a:t>
            </a:fld>
            <a:endParaRPr lang="en-US"/>
          </a:p>
        </p:txBody>
      </p:sp>
    </p:spTree>
    <p:extLst>
      <p:ext uri="{BB962C8B-B14F-4D97-AF65-F5344CB8AC3E}">
        <p14:creationId xmlns:p14="http://schemas.microsoft.com/office/powerpoint/2010/main" val="68279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DB938E-93B9-4FE0-A7D9-571BA06EB1FC}" type="datetimeFigureOut">
              <a:rPr lang="en-US" smtClean="0"/>
              <a:t>4/22/2021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31E3C3-F2BF-4D78-9E84-A736EAE6DF40}" type="slidenum">
              <a:rPr lang="en-US" smtClean="0"/>
              <a:t>‹#›</a:t>
            </a:fld>
            <a:endParaRPr lang="en-US"/>
          </a:p>
        </p:txBody>
      </p:sp>
    </p:spTree>
    <p:extLst>
      <p:ext uri="{BB962C8B-B14F-4D97-AF65-F5344CB8AC3E}">
        <p14:creationId xmlns:p14="http://schemas.microsoft.com/office/powerpoint/2010/main" val="2328437384"/>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8.jp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9.jp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1.jpe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3801696-A4CA-45BF-93B9-8B7BF5DBA658}"/>
              </a:ext>
            </a:extLst>
          </p:cNvPr>
          <p:cNvGraphicFramePr/>
          <p:nvPr>
            <p:extLst>
              <p:ext uri="{D42A27DB-BD31-4B8C-83A1-F6EECF244321}">
                <p14:modId xmlns:p14="http://schemas.microsoft.com/office/powerpoint/2010/main" val="2124890591"/>
              </p:ext>
            </p:extLst>
          </p:nvPr>
        </p:nvGraphicFramePr>
        <p:xfrm>
          <a:off x="1507067" y="1413164"/>
          <a:ext cx="8206948" cy="263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F4A4E36-9586-4EE5-B52D-87AC4A1B95B5}"/>
              </a:ext>
            </a:extLst>
          </p:cNvPr>
          <p:cNvGraphicFramePr/>
          <p:nvPr>
            <p:extLst>
              <p:ext uri="{D42A27DB-BD31-4B8C-83A1-F6EECF244321}">
                <p14:modId xmlns:p14="http://schemas.microsoft.com/office/powerpoint/2010/main" val="927148348"/>
              </p:ext>
            </p:extLst>
          </p:nvPr>
        </p:nvGraphicFramePr>
        <p:xfrm>
          <a:off x="1602068" y="4050836"/>
          <a:ext cx="8111947" cy="10968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742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2095B62-2CF7-4D81-BAC1-C100824AAA4F}"/>
              </a:ext>
            </a:extLst>
          </p:cNvPr>
          <p:cNvGraphicFramePr/>
          <p:nvPr>
            <p:extLst>
              <p:ext uri="{D42A27DB-BD31-4B8C-83A1-F6EECF244321}">
                <p14:modId xmlns:p14="http://schemas.microsoft.com/office/powerpoint/2010/main" val="407529772"/>
              </p:ext>
            </p:extLst>
          </p:nvPr>
        </p:nvGraphicFramePr>
        <p:xfrm>
          <a:off x="2263806" y="1171852"/>
          <a:ext cx="7711466" cy="2803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224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0349A7-313F-4EC2-8774-29E51ACC4E86}"/>
              </a:ext>
            </a:extLst>
          </p:cNvPr>
          <p:cNvGraphicFramePr/>
          <p:nvPr>
            <p:extLst>
              <p:ext uri="{D42A27DB-BD31-4B8C-83A1-F6EECF244321}">
                <p14:modId xmlns:p14="http://schemas.microsoft.com/office/powerpoint/2010/main" val="211832864"/>
              </p:ext>
            </p:extLst>
          </p:nvPr>
        </p:nvGraphicFramePr>
        <p:xfrm>
          <a:off x="2315688" y="1306286"/>
          <a:ext cx="8027720" cy="38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311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0349A7-313F-4EC2-8774-29E51ACC4E86}"/>
              </a:ext>
            </a:extLst>
          </p:cNvPr>
          <p:cNvGraphicFramePr/>
          <p:nvPr/>
        </p:nvGraphicFramePr>
        <p:xfrm>
          <a:off x="2315688" y="1306286"/>
          <a:ext cx="8027720" cy="38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411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446020" y="1028700"/>
          <a:ext cx="6697980" cy="1574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0E15642-8236-49E8-8F86-B0D57659B5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9643" y="3269478"/>
            <a:ext cx="4208015" cy="3180477"/>
          </a:xfrm>
          <a:prstGeom prst="rect">
            <a:avLst/>
          </a:prstGeom>
        </p:spPr>
      </p:pic>
    </p:spTree>
    <p:extLst>
      <p:ext uri="{BB962C8B-B14F-4D97-AF65-F5344CB8AC3E}">
        <p14:creationId xmlns:p14="http://schemas.microsoft.com/office/powerpoint/2010/main" val="121790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22504-51FE-4B11-A40E-D5FCFC8A478C}"/>
              </a:ext>
            </a:extLst>
          </p:cNvPr>
          <p:cNvGraphicFramePr/>
          <p:nvPr>
            <p:extLst>
              <p:ext uri="{D42A27DB-BD31-4B8C-83A1-F6EECF244321}">
                <p14:modId xmlns:p14="http://schemas.microsoft.com/office/powerpoint/2010/main" val="1751721158"/>
              </p:ext>
            </p:extLst>
          </p:nvPr>
        </p:nvGraphicFramePr>
        <p:xfrm>
          <a:off x="2850619" y="2334470"/>
          <a:ext cx="6471821" cy="1826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732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TherCell">
            <a:extLst>
              <a:ext uri="{FF2B5EF4-FFF2-40B4-BE49-F238E27FC236}">
                <a16:creationId xmlns:a16="http://schemas.microsoft.com/office/drawing/2014/main" id="{AB382587-85E5-4F85-AFCC-385BA7976B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0045" y="1061823"/>
            <a:ext cx="6152515" cy="3306445"/>
          </a:xfrm>
          <a:prstGeom prst="rect">
            <a:avLst/>
          </a:prstGeom>
          <a:noFill/>
          <a:ln>
            <a:noFill/>
          </a:ln>
        </p:spPr>
      </p:pic>
      <p:graphicFrame>
        <p:nvGraphicFramePr>
          <p:cNvPr id="4" name="Diagram 3">
            <a:extLst>
              <a:ext uri="{FF2B5EF4-FFF2-40B4-BE49-F238E27FC236}">
                <a16:creationId xmlns:a16="http://schemas.microsoft.com/office/drawing/2014/main" id="{93C4493F-B062-4E51-B893-5726768D65F7}"/>
              </a:ext>
            </a:extLst>
          </p:cNvPr>
          <p:cNvGraphicFramePr/>
          <p:nvPr>
            <p:extLst>
              <p:ext uri="{D42A27DB-BD31-4B8C-83A1-F6EECF244321}">
                <p14:modId xmlns:p14="http://schemas.microsoft.com/office/powerpoint/2010/main" val="730274417"/>
              </p:ext>
            </p:extLst>
          </p:nvPr>
        </p:nvGraphicFramePr>
        <p:xfrm>
          <a:off x="3314655" y="4851192"/>
          <a:ext cx="5149167"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88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81BB1B6-D3D8-4686-8A2A-B51E06E1AD3D}"/>
              </a:ext>
            </a:extLst>
          </p:cNvPr>
          <p:cNvGraphicFramePr/>
          <p:nvPr>
            <p:extLst>
              <p:ext uri="{D42A27DB-BD31-4B8C-83A1-F6EECF244321}">
                <p14:modId xmlns:p14="http://schemas.microsoft.com/office/powerpoint/2010/main" val="4042892262"/>
              </p:ext>
            </p:extLst>
          </p:nvPr>
        </p:nvGraphicFramePr>
        <p:xfrm>
          <a:off x="2849731" y="1544715"/>
          <a:ext cx="6698029" cy="2374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414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ulin-producing cells grown from stem cells in the lab. Part of JDRF's cure research for type 1 diabetes">
            <a:extLst>
              <a:ext uri="{FF2B5EF4-FFF2-40B4-BE49-F238E27FC236}">
                <a16:creationId xmlns:a16="http://schemas.microsoft.com/office/drawing/2014/main" id="{740C6711-3CF5-4161-B54C-54DAD32B8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007" y="1086679"/>
            <a:ext cx="4481168" cy="3360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1844F1-99CB-403C-9182-4D50B69B27D1}"/>
              </a:ext>
            </a:extLst>
          </p:cNvPr>
          <p:cNvSpPr/>
          <p:nvPr/>
        </p:nvSpPr>
        <p:spPr>
          <a:xfrm>
            <a:off x="3183007" y="4709422"/>
            <a:ext cx="6096000" cy="672685"/>
          </a:xfrm>
          <a:prstGeom prst="rect">
            <a:avLst/>
          </a:prstGeom>
        </p:spPr>
        <p:txBody>
          <a:bodyPr>
            <a:spAutoFit/>
          </a:bodyPr>
          <a:lstStyle/>
          <a:p>
            <a:pPr fontAlgn="base">
              <a:lnSpc>
                <a:spcPts val="2250"/>
              </a:lnSpc>
              <a:spcAft>
                <a:spcPts val="1800"/>
              </a:spcAft>
            </a:pPr>
            <a:r>
              <a:rPr lang="ka-GE" b="1" i="1" dirty="0">
                <a:solidFill>
                  <a:schemeClr val="accent1">
                    <a:lumMod val="50000"/>
                  </a:schemeClr>
                </a:solidFill>
                <a:ea typeface="Times New Roman" panose="02020603050405020304" pitchFamily="18" charset="0"/>
                <a:cs typeface="Arial" panose="020B0604020202020204" pitchFamily="34" charset="0"/>
              </a:rPr>
              <a:t>ლაბორატორიაში გამოზრდილი ინსულინის წარმომქმნელი ბეტა უჯრედები</a:t>
            </a:r>
            <a:endParaRPr lang="en-US" sz="16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295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C5BCE8-7436-47C7-BE54-CF52041BE969}"/>
              </a:ext>
            </a:extLst>
          </p:cNvPr>
          <p:cNvGraphicFramePr/>
          <p:nvPr>
            <p:extLst>
              <p:ext uri="{D42A27DB-BD31-4B8C-83A1-F6EECF244321}">
                <p14:modId xmlns:p14="http://schemas.microsoft.com/office/powerpoint/2010/main" val="591287434"/>
              </p:ext>
            </p:extLst>
          </p:nvPr>
        </p:nvGraphicFramePr>
        <p:xfrm>
          <a:off x="1884217" y="1083075"/>
          <a:ext cx="8506691" cy="4997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72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4982221-D253-47A8-870A-21C8FBB7F299}"/>
              </a:ext>
            </a:extLst>
          </p:cNvPr>
          <p:cNvGraphicFramePr/>
          <p:nvPr>
            <p:extLst>
              <p:ext uri="{D42A27DB-BD31-4B8C-83A1-F6EECF244321}">
                <p14:modId xmlns:p14="http://schemas.microsoft.com/office/powerpoint/2010/main" val="374280104"/>
              </p:ext>
            </p:extLst>
          </p:nvPr>
        </p:nvGraphicFramePr>
        <p:xfrm>
          <a:off x="1531917" y="995698"/>
          <a:ext cx="8550234" cy="4561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663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1E0C-AC64-4901-B5CE-D25A6E39DFF7}"/>
              </a:ext>
            </a:extLst>
          </p:cNvPr>
          <p:cNvSpPr>
            <a:spLocks noGrp="1"/>
          </p:cNvSpPr>
          <p:nvPr>
            <p:ph type="title"/>
          </p:nvPr>
        </p:nvSpPr>
        <p:spPr>
          <a:xfrm>
            <a:off x="1429305" y="1429304"/>
            <a:ext cx="9788514" cy="7945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3E1F7B8F-37D5-4258-B144-A5FBC271BD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304" y="442961"/>
            <a:ext cx="7666078" cy="5972077"/>
          </a:xfrm>
        </p:spPr>
      </p:pic>
    </p:spTree>
    <p:extLst>
      <p:ext uri="{BB962C8B-B14F-4D97-AF65-F5344CB8AC3E}">
        <p14:creationId xmlns:p14="http://schemas.microsoft.com/office/powerpoint/2010/main" val="3107797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EE8201B-CAE8-4AF1-9F8A-37B1B2616A83}"/>
              </a:ext>
            </a:extLst>
          </p:cNvPr>
          <p:cNvGraphicFramePr/>
          <p:nvPr>
            <p:extLst>
              <p:ext uri="{D42A27DB-BD31-4B8C-83A1-F6EECF244321}">
                <p14:modId xmlns:p14="http://schemas.microsoft.com/office/powerpoint/2010/main" val="420279097"/>
              </p:ext>
            </p:extLst>
          </p:nvPr>
        </p:nvGraphicFramePr>
        <p:xfrm>
          <a:off x="3107183" y="887768"/>
          <a:ext cx="6773663" cy="311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AC890B1-7B4C-434A-9EFA-49E6FB8447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2657" y="4122224"/>
            <a:ext cx="5246701" cy="2623349"/>
          </a:xfrm>
          <a:prstGeom prst="rect">
            <a:avLst/>
          </a:prstGeom>
        </p:spPr>
      </p:pic>
    </p:spTree>
    <p:extLst>
      <p:ext uri="{BB962C8B-B14F-4D97-AF65-F5344CB8AC3E}">
        <p14:creationId xmlns:p14="http://schemas.microsoft.com/office/powerpoint/2010/main" val="371033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083E70D-3CD9-41C7-B5AE-62816798A05A}"/>
              </a:ext>
            </a:extLst>
          </p:cNvPr>
          <p:cNvGraphicFramePr/>
          <p:nvPr>
            <p:extLst>
              <p:ext uri="{D42A27DB-BD31-4B8C-83A1-F6EECF244321}">
                <p14:modId xmlns:p14="http://schemas.microsoft.com/office/powerpoint/2010/main" val="70454625"/>
              </p:ext>
            </p:extLst>
          </p:nvPr>
        </p:nvGraphicFramePr>
        <p:xfrm>
          <a:off x="3048000" y="1674995"/>
          <a:ext cx="6096000" cy="140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319275E-D3FD-4A8E-BBAC-A8FA830F56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1841" y="3317193"/>
            <a:ext cx="3968318" cy="3154813"/>
          </a:xfrm>
          <a:prstGeom prst="rect">
            <a:avLst/>
          </a:prstGeom>
        </p:spPr>
      </p:pic>
    </p:spTree>
    <p:extLst>
      <p:ext uri="{BB962C8B-B14F-4D97-AF65-F5344CB8AC3E}">
        <p14:creationId xmlns:p14="http://schemas.microsoft.com/office/powerpoint/2010/main" val="178976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EEE45D7-63DA-4190-8012-ED8F685EED47}"/>
              </a:ext>
            </a:extLst>
          </p:cNvPr>
          <p:cNvGraphicFramePr/>
          <p:nvPr>
            <p:extLst>
              <p:ext uri="{D42A27DB-BD31-4B8C-83A1-F6EECF244321}">
                <p14:modId xmlns:p14="http://schemas.microsoft.com/office/powerpoint/2010/main" val="3825426468"/>
              </p:ext>
            </p:extLst>
          </p:nvPr>
        </p:nvGraphicFramePr>
        <p:xfrm>
          <a:off x="2600798" y="2007424"/>
          <a:ext cx="6096000" cy="284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851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EC29D5D-92AB-4A42-A364-07C9F9EDA0E6}"/>
              </a:ext>
            </a:extLst>
          </p:cNvPr>
          <p:cNvGraphicFramePr/>
          <p:nvPr>
            <p:extLst>
              <p:ext uri="{D42A27DB-BD31-4B8C-83A1-F6EECF244321}">
                <p14:modId xmlns:p14="http://schemas.microsoft.com/office/powerpoint/2010/main" val="2859049450"/>
              </p:ext>
            </p:extLst>
          </p:nvPr>
        </p:nvGraphicFramePr>
        <p:xfrm>
          <a:off x="2355273" y="1231143"/>
          <a:ext cx="6593418" cy="3511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41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D1E87-0780-4481-BD37-750AC1510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727" y="535940"/>
            <a:ext cx="7123256" cy="5698605"/>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11866657"/>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29DA3AD-55B2-45F3-AFD9-59F91F15B49E}"/>
              </a:ext>
            </a:extLst>
          </p:cNvPr>
          <p:cNvGraphicFramePr/>
          <p:nvPr>
            <p:extLst>
              <p:ext uri="{D42A27DB-BD31-4B8C-83A1-F6EECF244321}">
                <p14:modId xmlns:p14="http://schemas.microsoft.com/office/powerpoint/2010/main" val="2773239121"/>
              </p:ext>
            </p:extLst>
          </p:nvPr>
        </p:nvGraphicFramePr>
        <p:xfrm>
          <a:off x="2334828" y="887767"/>
          <a:ext cx="6809172" cy="463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021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28130D3-12A3-4C39-A836-383B4B8319B4}"/>
              </a:ext>
            </a:extLst>
          </p:cNvPr>
          <p:cNvGraphicFramePr/>
          <p:nvPr>
            <p:extLst>
              <p:ext uri="{D42A27DB-BD31-4B8C-83A1-F6EECF244321}">
                <p14:modId xmlns:p14="http://schemas.microsoft.com/office/powerpoint/2010/main" val="3750881858"/>
              </p:ext>
            </p:extLst>
          </p:nvPr>
        </p:nvGraphicFramePr>
        <p:xfrm>
          <a:off x="1377538" y="1669495"/>
          <a:ext cx="8015844" cy="351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618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FC7EA85-C3FC-491D-B947-5E52D8334CD2}"/>
              </a:ext>
            </a:extLst>
          </p:cNvPr>
          <p:cNvGraphicFramePr/>
          <p:nvPr>
            <p:extLst>
              <p:ext uri="{D42A27DB-BD31-4B8C-83A1-F6EECF244321}">
                <p14:modId xmlns:p14="http://schemas.microsoft.com/office/powerpoint/2010/main" val="3622767552"/>
              </p:ext>
            </p:extLst>
          </p:nvPr>
        </p:nvGraphicFramePr>
        <p:xfrm>
          <a:off x="2078182" y="628074"/>
          <a:ext cx="7065818" cy="492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831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19363FF-DFA1-4494-90A4-19BFD180A81D}"/>
              </a:ext>
            </a:extLst>
          </p:cNvPr>
          <p:cNvGraphicFramePr/>
          <p:nvPr>
            <p:extLst>
              <p:ext uri="{D42A27DB-BD31-4B8C-83A1-F6EECF244321}">
                <p14:modId xmlns:p14="http://schemas.microsoft.com/office/powerpoint/2010/main" val="1853182459"/>
              </p:ext>
            </p:extLst>
          </p:nvPr>
        </p:nvGraphicFramePr>
        <p:xfrm>
          <a:off x="2879324" y="673353"/>
          <a:ext cx="6096000"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53CAB91-6878-48AB-85C2-7A29962E2A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950" y="1865636"/>
            <a:ext cx="6310747" cy="4534739"/>
          </a:xfrm>
          <a:prstGeom prst="rect">
            <a:avLst/>
          </a:prstGeom>
        </p:spPr>
      </p:pic>
    </p:spTree>
    <p:extLst>
      <p:ext uri="{BB962C8B-B14F-4D97-AF65-F5344CB8AC3E}">
        <p14:creationId xmlns:p14="http://schemas.microsoft.com/office/powerpoint/2010/main" val="302600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DE779F-5482-4C71-AB2A-B70D08C2580C}"/>
              </a:ext>
            </a:extLst>
          </p:cNvPr>
          <p:cNvGraphicFramePr/>
          <p:nvPr>
            <p:extLst>
              <p:ext uri="{D42A27DB-BD31-4B8C-83A1-F6EECF244321}">
                <p14:modId xmlns:p14="http://schemas.microsoft.com/office/powerpoint/2010/main" val="2947652226"/>
              </p:ext>
            </p:extLst>
          </p:nvPr>
        </p:nvGraphicFramePr>
        <p:xfrm>
          <a:off x="1745673" y="1199408"/>
          <a:ext cx="8633361" cy="4524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31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2A13EE9-C665-4F76-AA97-B94A29AF4F3A}"/>
              </a:ext>
            </a:extLst>
          </p:cNvPr>
          <p:cNvGraphicFramePr/>
          <p:nvPr/>
        </p:nvGraphicFramePr>
        <p:xfrm>
          <a:off x="1233996" y="568172"/>
          <a:ext cx="9753003" cy="656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CF8553AE-63C3-405A-A61E-0CCE703F01C7}"/>
              </a:ext>
            </a:extLst>
          </p:cNvPr>
          <p:cNvGraphicFramePr>
            <a:graphicFrameLocks noGrp="1"/>
          </p:cNvGraphicFramePr>
          <p:nvPr>
            <p:ph idx="1"/>
            <p:extLst>
              <p:ext uri="{D42A27DB-BD31-4B8C-83A1-F6EECF244321}">
                <p14:modId xmlns:p14="http://schemas.microsoft.com/office/powerpoint/2010/main" val="3694441431"/>
              </p:ext>
            </p:extLst>
          </p:nvPr>
        </p:nvGraphicFramePr>
        <p:xfrm>
          <a:off x="1145219" y="1970842"/>
          <a:ext cx="9841780" cy="4247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1227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nic pancreas-ის სურათის შედეგი&quot;">
            <a:extLst>
              <a:ext uri="{FF2B5EF4-FFF2-40B4-BE49-F238E27FC236}">
                <a16:creationId xmlns:a16="http://schemas.microsoft.com/office/drawing/2014/main" id="{4C5D305E-7B9A-45C3-ABE1-DA5105A5D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39" y="1191491"/>
            <a:ext cx="7126369" cy="400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67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485916-BA86-4AEB-B479-5858BCCD3784}"/>
              </a:ext>
            </a:extLst>
          </p:cNvPr>
          <p:cNvGraphicFramePr/>
          <p:nvPr>
            <p:extLst>
              <p:ext uri="{D42A27DB-BD31-4B8C-83A1-F6EECF244321}">
                <p14:modId xmlns:p14="http://schemas.microsoft.com/office/powerpoint/2010/main" val="372398957"/>
              </p:ext>
            </p:extLst>
          </p:nvPr>
        </p:nvGraphicFramePr>
        <p:xfrm>
          <a:off x="1884218" y="1569265"/>
          <a:ext cx="7722920" cy="3014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112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DDAAA6E-BA96-4F5A-B756-22AF9FC706C0}"/>
              </a:ext>
            </a:extLst>
          </p:cNvPr>
          <p:cNvGraphicFramePr/>
          <p:nvPr>
            <p:extLst>
              <p:ext uri="{D42A27DB-BD31-4B8C-83A1-F6EECF244321}">
                <p14:modId xmlns:p14="http://schemas.microsoft.com/office/powerpoint/2010/main" val="3267143366"/>
              </p:ext>
            </p:extLst>
          </p:nvPr>
        </p:nvGraphicFramePr>
        <p:xfrm>
          <a:off x="2556769" y="1606858"/>
          <a:ext cx="7109745" cy="353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611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betes treatment future cure">
            <a:extLst>
              <a:ext uri="{FF2B5EF4-FFF2-40B4-BE49-F238E27FC236}">
                <a16:creationId xmlns:a16="http://schemas.microsoft.com/office/drawing/2014/main" id="{9930E34A-F1A3-47F8-A632-053D99F6BA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21585" y="1249102"/>
            <a:ext cx="6427432" cy="3619538"/>
          </a:xfrm>
          <a:prstGeom prst="rect">
            <a:avLst/>
          </a:prstGeom>
          <a:noFill/>
          <a:ln>
            <a:noFill/>
          </a:ln>
        </p:spPr>
      </p:pic>
      <p:sp>
        <p:nvSpPr>
          <p:cNvPr id="3" name="Rectangle 2">
            <a:extLst>
              <a:ext uri="{FF2B5EF4-FFF2-40B4-BE49-F238E27FC236}">
                <a16:creationId xmlns:a16="http://schemas.microsoft.com/office/drawing/2014/main" id="{F1FFE971-6E38-41F5-A1E1-B116A5A3056A}"/>
              </a:ext>
            </a:extLst>
          </p:cNvPr>
          <p:cNvSpPr/>
          <p:nvPr/>
        </p:nvSpPr>
        <p:spPr>
          <a:xfrm>
            <a:off x="4073236" y="5200196"/>
            <a:ext cx="3499977" cy="408702"/>
          </a:xfrm>
          <a:prstGeom prst="rect">
            <a:avLst/>
          </a:prstGeom>
        </p:spPr>
        <p:txBody>
          <a:bodyPr wrap="square">
            <a:spAutoFit/>
          </a:bodyPr>
          <a:lstStyle/>
          <a:p>
            <a:pPr>
              <a:lnSpc>
                <a:spcPct val="107000"/>
              </a:lnSpc>
              <a:spcAft>
                <a:spcPts val="800"/>
              </a:spcAft>
            </a:pPr>
            <a:r>
              <a:rPr lang="ka-GE" sz="2000" b="1" i="1" dirty="0">
                <a:solidFill>
                  <a:schemeClr val="accent5">
                    <a:lumMod val="50000"/>
                  </a:schemeClr>
                </a:solidFill>
                <a:ea typeface="Calibri" panose="020F0502020204030204" pitchFamily="34" charset="0"/>
                <a:cs typeface="Times New Roman" panose="02020603050405020304" pitchFamily="18" charset="0"/>
              </a:rPr>
              <a:t>მომავლის მედიცინა</a:t>
            </a:r>
            <a:endParaRPr lang="ru-RU" sz="2000" b="1" i="1" dirty="0">
              <a:solidFill>
                <a:schemeClr val="accent5">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43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436E976-2260-43EB-AF39-D64917E525BB}"/>
              </a:ext>
            </a:extLst>
          </p:cNvPr>
          <p:cNvGraphicFramePr/>
          <p:nvPr>
            <p:extLst>
              <p:ext uri="{D42A27DB-BD31-4B8C-83A1-F6EECF244321}">
                <p14:modId xmlns:p14="http://schemas.microsoft.com/office/powerpoint/2010/main" val="3182909754"/>
              </p:ext>
            </p:extLst>
          </p:nvPr>
        </p:nvGraphicFramePr>
        <p:xfrm>
          <a:off x="2253673" y="720437"/>
          <a:ext cx="7236556" cy="419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408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E994424-ADA5-4C6A-9991-8DECF6ACCBE0}"/>
              </a:ext>
            </a:extLst>
          </p:cNvPr>
          <p:cNvGraphicFramePr/>
          <p:nvPr>
            <p:extLst>
              <p:ext uri="{D42A27DB-BD31-4B8C-83A1-F6EECF244321}">
                <p14:modId xmlns:p14="http://schemas.microsoft.com/office/powerpoint/2010/main" val="1958362699"/>
              </p:ext>
            </p:extLst>
          </p:nvPr>
        </p:nvGraphicFramePr>
        <p:xfrm>
          <a:off x="2974109" y="2364508"/>
          <a:ext cx="5726544" cy="166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685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31FB1-CB2E-4F7D-9020-371D65F58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143000"/>
            <a:ext cx="6553200" cy="4572000"/>
          </a:xfrm>
          <a:prstGeom prst="rect">
            <a:avLst/>
          </a:prstGeom>
        </p:spPr>
      </p:pic>
    </p:spTree>
    <p:extLst>
      <p:ext uri="{BB962C8B-B14F-4D97-AF65-F5344CB8AC3E}">
        <p14:creationId xmlns:p14="http://schemas.microsoft.com/office/powerpoint/2010/main" val="3530122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48E4085-48AF-4093-9D93-0A640C0A3819}"/>
              </a:ext>
            </a:extLst>
          </p:cNvPr>
          <p:cNvGraphicFramePr/>
          <p:nvPr>
            <p:extLst>
              <p:ext uri="{D42A27DB-BD31-4B8C-83A1-F6EECF244321}">
                <p14:modId xmlns:p14="http://schemas.microsoft.com/office/powerpoint/2010/main" val="2616233998"/>
              </p:ext>
            </p:extLst>
          </p:nvPr>
        </p:nvGraphicFramePr>
        <p:xfrm>
          <a:off x="-190005" y="712519"/>
          <a:ext cx="12112831" cy="5379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775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55B4B-69F2-4F1D-9860-BC9FD9105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220" y="762000"/>
            <a:ext cx="7112000" cy="5334000"/>
          </a:xfrm>
          <a:prstGeom prst="rect">
            <a:avLst/>
          </a:prstGeom>
        </p:spPr>
      </p:pic>
    </p:spTree>
    <p:extLst>
      <p:ext uri="{BB962C8B-B14F-4D97-AF65-F5344CB8AC3E}">
        <p14:creationId xmlns:p14="http://schemas.microsoft.com/office/powerpoint/2010/main" val="809454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919237E-D72F-4918-B0BC-5830091E2016}"/>
              </a:ext>
            </a:extLst>
          </p:cNvPr>
          <p:cNvGraphicFramePr/>
          <p:nvPr>
            <p:extLst>
              <p:ext uri="{D42A27DB-BD31-4B8C-83A1-F6EECF244321}">
                <p14:modId xmlns:p14="http://schemas.microsoft.com/office/powerpoint/2010/main" val="908907975"/>
              </p:ext>
            </p:extLst>
          </p:nvPr>
        </p:nvGraphicFramePr>
        <p:xfrm>
          <a:off x="1864311" y="1613309"/>
          <a:ext cx="8478174" cy="386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793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2095B62-2CF7-4D81-BAC1-C100824AAA4F}"/>
              </a:ext>
            </a:extLst>
          </p:cNvPr>
          <p:cNvGraphicFramePr/>
          <p:nvPr>
            <p:extLst>
              <p:ext uri="{D42A27DB-BD31-4B8C-83A1-F6EECF244321}">
                <p14:modId xmlns:p14="http://schemas.microsoft.com/office/powerpoint/2010/main" val="3870932807"/>
              </p:ext>
            </p:extLst>
          </p:nvPr>
        </p:nvGraphicFramePr>
        <p:xfrm>
          <a:off x="2410690" y="1819563"/>
          <a:ext cx="7564582" cy="215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043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ViaCyte encapsulation device">
            <a:extLst>
              <a:ext uri="{FF2B5EF4-FFF2-40B4-BE49-F238E27FC236}">
                <a16:creationId xmlns:a16="http://schemas.microsoft.com/office/drawing/2014/main" id="{BA037DCB-DD80-436E-AEFC-9632990A38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5658" y="1403072"/>
            <a:ext cx="4465468" cy="2822699"/>
          </a:xfrm>
          <a:prstGeom prst="rect">
            <a:avLst/>
          </a:prstGeom>
          <a:noFill/>
          <a:ln>
            <a:noFill/>
          </a:ln>
        </p:spPr>
      </p:pic>
      <p:sp>
        <p:nvSpPr>
          <p:cNvPr id="3" name="Rectangle 2">
            <a:extLst>
              <a:ext uri="{FF2B5EF4-FFF2-40B4-BE49-F238E27FC236}">
                <a16:creationId xmlns:a16="http://schemas.microsoft.com/office/drawing/2014/main" id="{154AAD02-EFEA-42E7-B5D1-736EF8BF4397}"/>
              </a:ext>
            </a:extLst>
          </p:cNvPr>
          <p:cNvSpPr/>
          <p:nvPr/>
        </p:nvSpPr>
        <p:spPr>
          <a:xfrm>
            <a:off x="2522819" y="4573798"/>
            <a:ext cx="6291146" cy="369332"/>
          </a:xfrm>
          <a:prstGeom prst="rect">
            <a:avLst/>
          </a:prstGeom>
        </p:spPr>
        <p:txBody>
          <a:bodyPr wrap="none">
            <a:spAutoFit/>
          </a:bodyPr>
          <a:lstStyle/>
          <a:p>
            <a:r>
              <a:rPr lang="en-US" b="1" i="1" dirty="0" err="1">
                <a:solidFill>
                  <a:srgbClr val="C00000"/>
                </a:solidFill>
                <a:latin typeface="Arial" panose="020B0604020202020204" pitchFamily="34" charset="0"/>
                <a:ea typeface="Calibri" panose="020F0502020204030204" pitchFamily="34" charset="0"/>
              </a:rPr>
              <a:t>ViaCyte</a:t>
            </a:r>
            <a:r>
              <a:rPr lang="ka-GE" b="1" i="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-ის სპეციალური  შემომგარსველი მოწყობილობა </a:t>
            </a:r>
            <a:endParaRPr lang="en-US" b="1" i="1" dirty="0">
              <a:solidFill>
                <a:schemeClr val="accent1">
                  <a:lumMod val="50000"/>
                </a:schemeClr>
              </a:solidFill>
            </a:endParaRPr>
          </a:p>
        </p:txBody>
      </p:sp>
    </p:spTree>
    <p:extLst>
      <p:ext uri="{BB962C8B-B14F-4D97-AF65-F5344CB8AC3E}">
        <p14:creationId xmlns:p14="http://schemas.microsoft.com/office/powerpoint/2010/main" val="2370026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
  <a:themeElements>
    <a:clrScheme name="Custom 1">
      <a:dk1>
        <a:sysClr val="windowText" lastClr="000000"/>
      </a:dk1>
      <a:lt1>
        <a:sysClr val="window" lastClr="FFFFFF"/>
      </a:lt1>
      <a:dk2>
        <a:srgbClr val="44546A"/>
      </a:dk2>
      <a:lt2>
        <a:srgbClr val="E7E6E6"/>
      </a:lt2>
      <a:accent1>
        <a:srgbClr val="4472C4"/>
      </a:accent1>
      <a:accent2>
        <a:srgbClr val="FF0000"/>
      </a:accent2>
      <a:accent3>
        <a:srgbClr val="A5A5A5"/>
      </a:accent3>
      <a:accent4>
        <a:srgbClr val="FFC000"/>
      </a:accent4>
      <a:accent5>
        <a:srgbClr val="5B9BD5"/>
      </a:accent5>
      <a:accent6>
        <a:srgbClr val="70AD47"/>
      </a:accent6>
      <a:hlink>
        <a:srgbClr val="0563C1"/>
      </a:hlink>
      <a:folHlink>
        <a:srgbClr val="C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1759</TotalTime>
  <Words>811</Words>
  <Application>Microsoft Office PowerPoint</Application>
  <PresentationFormat>Widescreen</PresentationFormat>
  <Paragraphs>51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AcadNusx</vt:lpstr>
      <vt:lpstr>Arial</vt:lpstr>
      <vt:lpstr>Calibri</vt:lpstr>
      <vt:lpstr>Sylfaen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დიაბეტი ტიპი1</dc:title>
  <dc:creator>office</dc:creator>
  <cp:lastModifiedBy>Koba Amirkhanashvili</cp:lastModifiedBy>
  <cp:revision>93</cp:revision>
  <dcterms:created xsi:type="dcterms:W3CDTF">2019-10-23T08:41:03Z</dcterms:created>
  <dcterms:modified xsi:type="dcterms:W3CDTF">2021-04-22T11:06:03Z</dcterms:modified>
</cp:coreProperties>
</file>