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83" r:id="rId4"/>
    <p:sldId id="284" r:id="rId5"/>
    <p:sldId id="285" r:id="rId6"/>
    <p:sldId id="286" r:id="rId7"/>
    <p:sldId id="261" r:id="rId8"/>
    <p:sldId id="277" r:id="rId9"/>
    <p:sldId id="295" r:id="rId10"/>
    <p:sldId id="292" r:id="rId11"/>
    <p:sldId id="264" r:id="rId12"/>
    <p:sldId id="265" r:id="rId13"/>
    <p:sldId id="267" r:id="rId14"/>
    <p:sldId id="276" r:id="rId15"/>
    <p:sldId id="280" r:id="rId16"/>
    <p:sldId id="288" r:id="rId17"/>
    <p:sldId id="291" r:id="rId18"/>
    <p:sldId id="290" r:id="rId19"/>
    <p:sldId id="268" r:id="rId20"/>
    <p:sldId id="275" r:id="rId21"/>
    <p:sldId id="297" r:id="rId22"/>
    <p:sldId id="296" r:id="rId23"/>
    <p:sldId id="273" r:id="rId24"/>
    <p:sldId id="287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 ათასებში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აფრიკა</c:v>
                </c:pt>
                <c:pt idx="1">
                  <c:v>ევროპა</c:v>
                </c:pt>
                <c:pt idx="2">
                  <c:v>ახლო აღმ.</c:v>
                </c:pt>
                <c:pt idx="3">
                  <c:v>ჩრდ.ამერიკა</c:v>
                </c:pt>
                <c:pt idx="4">
                  <c:v>სამხრ. და ცენტრ. ამერიკა</c:v>
                </c:pt>
                <c:pt idx="5">
                  <c:v>სამხრ.აღმ. აზია</c:v>
                </c:pt>
                <c:pt idx="6">
                  <c:v>დასავლ. წყნარი ოკეანის რეგიონი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124</c:v>
                </c:pt>
                <c:pt idx="2">
                  <c:v>62</c:v>
                </c:pt>
                <c:pt idx="3">
                  <c:v>104</c:v>
                </c:pt>
                <c:pt idx="4">
                  <c:v>43</c:v>
                </c:pt>
                <c:pt idx="5">
                  <c:v>79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1-4DDB-BD67-9287A25416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აფრიკა</c:v>
                </c:pt>
                <c:pt idx="1">
                  <c:v>ევროპა</c:v>
                </c:pt>
                <c:pt idx="2">
                  <c:v>ახლო აღმ.</c:v>
                </c:pt>
                <c:pt idx="3">
                  <c:v>ჩრდ.ამერიკა</c:v>
                </c:pt>
                <c:pt idx="4">
                  <c:v>სამხრ. და ცენტრ. ამერიკა</c:v>
                </c:pt>
                <c:pt idx="5">
                  <c:v>სამხრ.აღმ. აზია</c:v>
                </c:pt>
                <c:pt idx="6">
                  <c:v>დასავლ. წყნარი ოკეანის რეგიონი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4EC1-4DDB-BD67-9287A25416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აფრიკა</c:v>
                </c:pt>
                <c:pt idx="1">
                  <c:v>ევროპა</c:v>
                </c:pt>
                <c:pt idx="2">
                  <c:v>ახლო აღმ.</c:v>
                </c:pt>
                <c:pt idx="3">
                  <c:v>ჩრდ.ამერიკა</c:v>
                </c:pt>
                <c:pt idx="4">
                  <c:v>სამხრ. და ცენტრ. ამერიკა</c:v>
                </c:pt>
                <c:pt idx="5">
                  <c:v>სამხრ.აღმ. აზია</c:v>
                </c:pt>
                <c:pt idx="6">
                  <c:v>დასავლ. წყნარი ოკეანის რეგიონი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4EC1-4DDB-BD67-9287A2541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95744"/>
        <c:axId val="78775040"/>
        <c:axId val="0"/>
      </c:bar3DChart>
      <c:catAx>
        <c:axId val="752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75040"/>
        <c:crosses val="autoZero"/>
        <c:auto val="1"/>
        <c:lblAlgn val="ctr"/>
        <c:lblOffset val="100"/>
        <c:noMultiLvlLbl val="0"/>
      </c:catAx>
      <c:valAx>
        <c:axId val="787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83123832688585E-2"/>
          <c:y val="0.18436888291634537"/>
          <c:w val="0.88959712356955645"/>
          <c:h val="0.504853684494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0-10წწ</c:v>
                </c:pt>
                <c:pt idx="1">
                  <c:v>10-14წწ</c:v>
                </c:pt>
                <c:pt idx="2">
                  <c:v>14-18წწ</c:v>
                </c:pt>
                <c:pt idx="3">
                  <c:v>ნათესავები</c:v>
                </c:pt>
                <c:pt idx="4">
                  <c:v>ექთნები</c:v>
                </c:pt>
                <c:pt idx="5">
                  <c:v>ბაღის მასწ</c:v>
                </c:pt>
                <c:pt idx="6">
                  <c:v>ბებია</c:v>
                </c:pt>
                <c:pt idx="7">
                  <c:v>მეურვე</c:v>
                </c:pt>
                <c:pt idx="8">
                  <c:v>ძიძა</c:v>
                </c:pt>
                <c:pt idx="9">
                  <c:v>ექიმი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310</c:v>
                </c:pt>
                <c:pt idx="1">
                  <c:v>350</c:v>
                </c:pt>
                <c:pt idx="2">
                  <c:v>186</c:v>
                </c:pt>
                <c:pt idx="3">
                  <c:v>81</c:v>
                </c:pt>
                <c:pt idx="4">
                  <c:v>15</c:v>
                </c:pt>
                <c:pt idx="5">
                  <c:v>3</c:v>
                </c:pt>
                <c:pt idx="6">
                  <c:v>13</c:v>
                </c:pt>
                <c:pt idx="7">
                  <c:v>22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2-4CE2-B3C8-3B90B8D31B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0-10წწ</c:v>
                </c:pt>
                <c:pt idx="1">
                  <c:v>10-14წწ</c:v>
                </c:pt>
                <c:pt idx="2">
                  <c:v>14-18წწ</c:v>
                </c:pt>
                <c:pt idx="3">
                  <c:v>ნათესავები</c:v>
                </c:pt>
                <c:pt idx="4">
                  <c:v>ექთნები</c:v>
                </c:pt>
                <c:pt idx="5">
                  <c:v>ბაღის მასწ</c:v>
                </c:pt>
                <c:pt idx="6">
                  <c:v>ბებია</c:v>
                </c:pt>
                <c:pt idx="7">
                  <c:v>მეურვე</c:v>
                </c:pt>
                <c:pt idx="8">
                  <c:v>ძიძა</c:v>
                </c:pt>
                <c:pt idx="9">
                  <c:v>ექიმი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F092-4CE2-B3C8-3B90B8D31B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0-10წწ</c:v>
                </c:pt>
                <c:pt idx="1">
                  <c:v>10-14წწ</c:v>
                </c:pt>
                <c:pt idx="2">
                  <c:v>14-18წწ</c:v>
                </c:pt>
                <c:pt idx="3">
                  <c:v>ნათესავები</c:v>
                </c:pt>
                <c:pt idx="4">
                  <c:v>ექთნები</c:v>
                </c:pt>
                <c:pt idx="5">
                  <c:v>ბაღის მასწ</c:v>
                </c:pt>
                <c:pt idx="6">
                  <c:v>ბებია</c:v>
                </c:pt>
                <c:pt idx="7">
                  <c:v>მეურვე</c:v>
                </c:pt>
                <c:pt idx="8">
                  <c:v>ძიძა</c:v>
                </c:pt>
                <c:pt idx="9">
                  <c:v>ექიმი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F092-4CE2-B3C8-3B90B8D31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5243648"/>
        <c:axId val="95257728"/>
      </c:barChart>
      <c:catAx>
        <c:axId val="952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57728"/>
        <c:crosses val="autoZero"/>
        <c:auto val="1"/>
        <c:lblAlgn val="ctr"/>
        <c:lblOffset val="100"/>
        <c:noMultiLvlLbl val="0"/>
      </c:catAx>
      <c:valAx>
        <c:axId val="9525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37686302342086E-2"/>
          <c:y val="0.10581915752132748"/>
          <c:w val="0.9407025700921523"/>
          <c:h val="0.70158936565038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საერთო მატება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F-40B1-9489-647B30E95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61</c:v>
                </c:pt>
                <c:pt idx="2">
                  <c:v>53</c:v>
                </c:pt>
                <c:pt idx="3">
                  <c:v>83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A-44F8-B054-FFC8D68C0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მატების მაჩვენებელი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52803406671346E-2"/>
                  <c:y val="-9.0805913204800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9A-44F8-B054-FFC8D68C0102}"/>
                </c:ext>
              </c:extLst>
            </c:dLbl>
            <c:dLbl>
              <c:idx val="1"/>
              <c:layout>
                <c:manualLayout>
                  <c:x val="2.1291696238466946E-2"/>
                  <c:y val="-1.51343188674667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9A-44F8-B054-FFC8D68C0102}"/>
                </c:ext>
              </c:extLst>
            </c:dLbl>
            <c:dLbl>
              <c:idx val="2"/>
              <c:layout>
                <c:manualLayout>
                  <c:x val="2.1291696238466998E-2"/>
                  <c:y val="-1.8161182640960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9A-44F8-B054-FFC8D68C0102}"/>
                </c:ext>
              </c:extLst>
            </c:dLbl>
            <c:dLbl>
              <c:idx val="3"/>
              <c:layout>
                <c:manualLayout>
                  <c:x val="2.2711142654364799E-2"/>
                  <c:y val="-1.21074550939735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9A-44F8-B054-FFC8D68C0102}"/>
                </c:ext>
              </c:extLst>
            </c:dLbl>
            <c:dLbl>
              <c:idx val="4"/>
              <c:layout>
                <c:manualLayout>
                  <c:x val="2.1291696238466884E-2"/>
                  <c:y val="-9.080591320480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6.6%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5939489111039E-2"/>
                      <c:h val="6.25805276848400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9A-44F8-B054-FFC8D68C0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6.8</c:v>
                </c:pt>
                <c:pt idx="1">
                  <c:v>5.8</c:v>
                </c:pt>
                <c:pt idx="2">
                  <c:v>6.8</c:v>
                </c:pt>
                <c:pt idx="3">
                  <c:v>9.6999999999999993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A-44F8-B054-FFC8D68C01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F9A-44F8-B054-FFC8D68C01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1698111"/>
        <c:axId val="89528687"/>
        <c:axId val="0"/>
      </c:bar3DChart>
      <c:catAx>
        <c:axId val="9169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28687"/>
        <c:crosses val="autoZero"/>
        <c:auto val="1"/>
        <c:lblAlgn val="ctr"/>
        <c:lblOffset val="100"/>
        <c:noMultiLvlLbl val="0"/>
      </c:catAx>
      <c:valAx>
        <c:axId val="8952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9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21069290220908329"/>
          <c:y val="0.87857009048654333"/>
          <c:w val="0.53461135668900139"/>
          <c:h val="9.1161271778523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ka-GE" i="1" dirty="0">
                <a:solidFill>
                  <a:srgbClr val="FFFF00"/>
                </a:solidFill>
              </a:rPr>
              <a:t>წლიური</a:t>
            </a:r>
            <a:r>
              <a:rPr lang="ka-GE" i="1" baseline="0" dirty="0">
                <a:solidFill>
                  <a:srgbClr val="FFFF00"/>
                </a:solidFill>
              </a:rPr>
              <a:t> ვაუჩერის ღირებულება (ლარი) </a:t>
            </a:r>
            <a:endParaRPr lang="en-US" i="1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88087197017824E-2"/>
          <c:y val="0.16070001456469191"/>
          <c:w val="0.92611191280298222"/>
          <c:h val="0.76470852753963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508</c:v>
                </c:pt>
                <c:pt idx="1">
                  <c:v>890</c:v>
                </c:pt>
                <c:pt idx="2">
                  <c:v>1126</c:v>
                </c:pt>
                <c:pt idx="3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5-49A7-93A9-A772CE7AC9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1B5-49A7-93A9-A772CE7AC9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1B5-49A7-93A9-A772CE7AC9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5778304"/>
        <c:axId val="95779840"/>
        <c:axId val="0"/>
      </c:bar3DChart>
      <c:catAx>
        <c:axId val="957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79840"/>
        <c:crosses val="autoZero"/>
        <c:auto val="1"/>
        <c:lblAlgn val="ctr"/>
        <c:lblOffset val="100"/>
        <c:noMultiLvlLbl val="0"/>
      </c:catAx>
      <c:valAx>
        <c:axId val="957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20975057901883E-2"/>
          <c:y val="7.2476017384027397E-2"/>
          <c:w val="0.85277294451799368"/>
          <c:h val="0.57582989862470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19-4313-B42B-8D602FC72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617</c:v>
                </c:pt>
                <c:pt idx="1">
                  <c:v>662</c:v>
                </c:pt>
                <c:pt idx="2">
                  <c:v>723</c:v>
                </c:pt>
                <c:pt idx="3">
                  <c:v>776</c:v>
                </c:pt>
                <c:pt idx="4">
                  <c:v>859</c:v>
                </c:pt>
                <c:pt idx="5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2-475B-974D-FC2EDC36B8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0292864"/>
        <c:axId val="80319232"/>
      </c:barChart>
      <c:catAx>
        <c:axId val="8029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19232"/>
        <c:crosses val="autoZero"/>
        <c:auto val="1"/>
        <c:lblAlgn val="ctr"/>
        <c:lblOffset val="100"/>
        <c:noMultiLvlLbl val="0"/>
      </c:catAx>
      <c:valAx>
        <c:axId val="8031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534427163957263E-2"/>
          <c:y val="2.0961615819448266E-2"/>
          <c:w val="0.93778778717245137"/>
          <c:h val="0.88029730952327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გოგო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1-41D8-B083-7DA3A50AD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59</c:v>
                </c:pt>
                <c:pt idx="2">
                  <c:v>81</c:v>
                </c:pt>
                <c:pt idx="3">
                  <c:v>67</c:v>
                </c:pt>
                <c:pt idx="4">
                  <c:v>57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F-4C80-AAC6-118D662244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ბიჭი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A-43F1-BEB6-99A943C41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70</c:v>
                </c:pt>
                <c:pt idx="2">
                  <c:v>70</c:v>
                </c:pt>
                <c:pt idx="3">
                  <c:v>67</c:v>
                </c:pt>
                <c:pt idx="4">
                  <c:v>81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F-4C80-AAC6-118D66224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სულ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A-43F1-BEB6-99A943C41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101</c:v>
                </c:pt>
                <c:pt idx="1">
                  <c:v>129</c:v>
                </c:pt>
                <c:pt idx="2">
                  <c:v>151</c:v>
                </c:pt>
                <c:pt idx="3">
                  <c:v>134</c:v>
                </c:pt>
                <c:pt idx="4">
                  <c:v>137</c:v>
                </c:pt>
                <c:pt idx="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F-4C80-AAC6-118D662244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81540608"/>
        <c:axId val="81542144"/>
        <c:axId val="0"/>
      </c:bar3DChart>
      <c:catAx>
        <c:axId val="815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2144"/>
        <c:crosses val="autoZero"/>
        <c:auto val="1"/>
        <c:lblAlgn val="ctr"/>
        <c:lblOffset val="100"/>
        <c:noMultiLvlLbl val="0"/>
      </c:catAx>
      <c:valAx>
        <c:axId val="815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27486965123016"/>
          <c:y val="0.920196855779713"/>
          <c:w val="0.20203070251420846"/>
          <c:h val="7.980314422028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9353901490397E-2"/>
          <c:y val="1.9134298610798323E-2"/>
          <c:w val="0.92572190195118043"/>
          <c:h val="0.72679454367516427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გამოვლენა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  <a:sp3d/>
          </c:spPr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F-437C-A202-6733016E4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101</c:v>
                </c:pt>
                <c:pt idx="1">
                  <c:v>129</c:v>
                </c:pt>
                <c:pt idx="2">
                  <c:v>151</c:v>
                </c:pt>
                <c:pt idx="3">
                  <c:v>134</c:v>
                </c:pt>
                <c:pt idx="4">
                  <c:v>137</c:v>
                </c:pt>
                <c:pt idx="5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B-409E-9BFD-B7D98D8B4C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გამოვლენის მაჩვენებელი პროცენტებში %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9283892273735327E-2"/>
                  <c:y val="6.053664416352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B-409E-9BFD-B7D98D8B4C22}"/>
                </c:ext>
              </c:extLst>
            </c:dLbl>
            <c:dLbl>
              <c:idx val="1"/>
              <c:layout>
                <c:manualLayout>
                  <c:x val="-3.4066713981547196E-2"/>
                  <c:y val="-6.05372754698669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4B-409E-9BFD-B7D98D8B4C22}"/>
                </c:ext>
              </c:extLst>
            </c:dLbl>
            <c:dLbl>
              <c:idx val="2"/>
              <c:layout>
                <c:manualLayout>
                  <c:x val="-4.8261178140525246E-2"/>
                  <c:y val="-1.5134318867466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4B-409E-9BFD-B7D98D8B4C22}"/>
                </c:ext>
              </c:extLst>
            </c:dLbl>
            <c:dLbl>
              <c:idx val="3"/>
              <c:layout>
                <c:manualLayout>
                  <c:x val="-4.9680624556422998E-2"/>
                  <c:y val="-1.21074550939735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4B-409E-9BFD-B7D98D8B4C22}"/>
                </c:ext>
              </c:extLst>
            </c:dLbl>
            <c:dLbl>
              <c:idx val="4"/>
              <c:layout>
                <c:manualLayout>
                  <c:x val="-5.2001293421236147E-2"/>
                  <c:y val="-9.080496624528587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B-409E-9BFD-B7D98D8B4C22}"/>
                </c:ext>
              </c:extLst>
            </c:dLbl>
            <c:dLbl>
              <c:idx val="5"/>
              <c:layout>
                <c:manualLayout>
                  <c:x val="-6.95528743789922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B-409E-9BFD-B7D98D8B4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0.16400000000000001</c:v>
                </c:pt>
                <c:pt idx="1">
                  <c:v>0.19500000000000001</c:v>
                </c:pt>
                <c:pt idx="2">
                  <c:v>0.20899999999999999</c:v>
                </c:pt>
                <c:pt idx="3">
                  <c:v>0.17299999999999999</c:v>
                </c:pt>
                <c:pt idx="4" formatCode="0%">
                  <c:v>0.16</c:v>
                </c:pt>
                <c:pt idx="5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B-409E-9BFD-B7D98D8B4C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32333696"/>
        <c:axId val="1154728912"/>
        <c:axId val="1345979952"/>
      </c:line3DChart>
      <c:catAx>
        <c:axId val="14323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728912"/>
        <c:crosses val="autoZero"/>
        <c:auto val="1"/>
        <c:lblAlgn val="ctr"/>
        <c:lblOffset val="100"/>
        <c:noMultiLvlLbl val="0"/>
      </c:catAx>
      <c:valAx>
        <c:axId val="115472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333696"/>
        <c:crosses val="autoZero"/>
        <c:crossBetween val="between"/>
      </c:valAx>
      <c:serAx>
        <c:axId val="134597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5472891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03733928333881E-3"/>
          <c:y val="4.2254621128571437E-2"/>
          <c:w val="0.99150959980189757"/>
          <c:h val="0.95564823281823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35F-4280-88B7-4E3B8332D30A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35F-4280-88B7-4E3B8332D3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35F-4280-88B7-4E3B8332D3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35F-4280-88B7-4E3B8332D3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365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F-4280-88B7-4E3B8332D3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554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F-4280-88B7-4E3B8332D3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F-4280-88B7-4E3B8332D3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F-4280-88B7-4E3B8332D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1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თბილისი</c:v>
                </c:pt>
                <c:pt idx="1">
                  <c:v>რეგიონები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363</c:v>
                </c:pt>
                <c:pt idx="1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F-4280-88B7-4E3B8332D30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258294131863059"/>
          <c:y val="0.85756211153092632"/>
          <c:w val="0.34581917146800967"/>
          <c:h val="0.14108801669196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8536274753873E-2"/>
          <c:y val="7.5980722553992019E-2"/>
          <c:w val="0.93599704933973393"/>
          <c:h val="0.744752681396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6.85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C2-47DE-8773-C45C90C1CBD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10.16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4-4973-BF6E-9614547E238E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54-4973-BF6E-9614547E238E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8,48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54-4973-BF6E-9614547E2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8.61</c:v>
                </c:pt>
                <c:pt idx="1">
                  <c:v>6.85</c:v>
                </c:pt>
                <c:pt idx="2">
                  <c:v>9.98</c:v>
                </c:pt>
                <c:pt idx="3">
                  <c:v>10.16</c:v>
                </c:pt>
                <c:pt idx="4">
                  <c:v>9.129999999999999</c:v>
                </c:pt>
                <c:pt idx="5">
                  <c:v>9.02</c:v>
                </c:pt>
                <c:pt idx="6">
                  <c:v>8.8500000000000068</c:v>
                </c:pt>
                <c:pt idx="7">
                  <c:v>8.57</c:v>
                </c:pt>
                <c:pt idx="8">
                  <c:v>8.2399999999999984</c:v>
                </c:pt>
                <c:pt idx="9">
                  <c:v>8.01</c:v>
                </c:pt>
                <c:pt idx="10">
                  <c:v>8.1399999999999988</c:v>
                </c:pt>
                <c:pt idx="11">
                  <c:v>8.4</c:v>
                </c:pt>
                <c:pt idx="12">
                  <c:v>8.52</c:v>
                </c:pt>
                <c:pt idx="13">
                  <c:v>8.4</c:v>
                </c:pt>
                <c:pt idx="14">
                  <c:v>8.7299999999999986</c:v>
                </c:pt>
                <c:pt idx="15">
                  <c:v>8.7200000000000024</c:v>
                </c:pt>
                <c:pt idx="16">
                  <c:v>8.5300000000000011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5-46BD-B353-9F8554A84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7AD5-46BD-B353-9F8554A843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7AD5-46BD-B353-9F8554A843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3807616"/>
        <c:axId val="85132416"/>
      </c:barChart>
      <c:catAx>
        <c:axId val="838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2416"/>
        <c:crosses val="autoZero"/>
        <c:auto val="1"/>
        <c:lblAlgn val="ctr"/>
        <c:lblOffset val="100"/>
        <c:noMultiLvlLbl val="0"/>
      </c:catAx>
      <c:valAx>
        <c:axId val="851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51267269540483"/>
          <c:y val="0.1611023688907347"/>
          <c:w val="0.87952469456434024"/>
          <c:h val="0.68577511622375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B-4B9C-AC89-587DF493C2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B-4B9C-AC89-587DF493C2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B-4B9C-AC89-587DF493C2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AB-4B9C-AC89-587DF493C2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AB-4B9C-AC89-587DF493C2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5-46F4-A77C-D1B680FA0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05600"/>
        <c:axId val="85311488"/>
        <c:axId val="0"/>
      </c:bar3DChart>
      <c:catAx>
        <c:axId val="853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11488"/>
        <c:crosses val="autoZero"/>
        <c:auto val="1"/>
        <c:lblAlgn val="ctr"/>
        <c:lblOffset val="100"/>
        <c:noMultiLvlLbl val="0"/>
      </c:catAx>
      <c:valAx>
        <c:axId val="8531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90768747490762"/>
          <c:y val="0.16435185185185186"/>
          <c:w val="0.48054907415340031"/>
          <c:h val="0.83425925925925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რეფრაქციული პათოლოგია</c:v>
                </c:pt>
              </c:strCache>
            </c:strRef>
          </c:tx>
          <c:explosion val="1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E6-4B64-9E0C-7132EADEB533}"/>
              </c:ext>
            </c:extLst>
          </c:dPt>
          <c:dPt>
            <c:idx val="1"/>
            <c:bubble3D val="0"/>
            <c:explosion val="18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2DA-47B2-86B0-D3CDC41144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DA-47B2-86B0-D3CDC41144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DA-47B2-86B0-D3CDC411442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DA-47B2-86B0-D3CDC4114426}"/>
              </c:ext>
            </c:extLst>
          </c:dPt>
          <c:dPt>
            <c:idx val="5"/>
            <c:bubble3D val="0"/>
            <c:explosion val="16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2DA-47B2-86B0-D3CDC41144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BB5A97B-9211-4D6C-9B3A-85B1693A467F}" type="CATEGORYNAME">
                      <a:rPr lang="ka-GE"/>
                      <a:pPr/>
                      <a:t>[CATEGORY NAME]</a:t>
                    </a:fld>
                    <a:r>
                      <a:rPr lang="ka-GE" baseline="0"/>
                      <a:t>, 187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E6-4B64-9E0C-7132EADEB533}"/>
                </c:ext>
              </c:extLst>
            </c:dLbl>
            <c:dLbl>
              <c:idx val="1"/>
              <c:layout>
                <c:manualLayout>
                  <c:x val="-2.133099505308245E-2"/>
                  <c:y val="0.205350376246090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DA-47B2-86B0-D3CDC4114426}"/>
                </c:ext>
              </c:extLst>
            </c:dLbl>
            <c:dLbl>
              <c:idx val="2"/>
              <c:layout>
                <c:manualLayout>
                  <c:x val="-1.1074335507285813E-2"/>
                  <c:y val="7.8655482605412292E-3"/>
                </c:manualLayout>
              </c:layout>
              <c:tx>
                <c:rich>
                  <a:bodyPr/>
                  <a:lstStyle/>
                  <a:p>
                    <a:fld id="{59C9AEE0-182D-4CCA-9DDA-4452076AC4A4}" type="CATEGORYNAME">
                      <a:rPr lang="ka-GE"/>
                      <a:pPr/>
                      <a:t>[CATEGORY NAME]</a:t>
                    </a:fld>
                    <a:r>
                      <a:rPr lang="ka-GE" baseline="0" dirty="0"/>
                      <a:t>,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DA-47B2-86B0-D3CDC4114426}"/>
                </c:ext>
              </c:extLst>
            </c:dLbl>
            <c:dLbl>
              <c:idx val="3"/>
              <c:layout>
                <c:manualLayout>
                  <c:x val="-1.606662601441641E-2"/>
                  <c:y val="-7.125663458734334E-2"/>
                </c:manualLayout>
              </c:layout>
              <c:tx>
                <c:rich>
                  <a:bodyPr/>
                  <a:lstStyle/>
                  <a:p>
                    <a:r>
                      <a:rPr lang="ka-GE" dirty="0">
                        <a:solidFill>
                          <a:srgbClr val="FFFF00"/>
                        </a:solidFill>
                      </a:rPr>
                      <a:t>მიელინიანი ნერვული</a:t>
                    </a:r>
                    <a:r>
                      <a:rPr lang="ka-GE" baseline="0" dirty="0">
                        <a:solidFill>
                          <a:srgbClr val="FFFF00"/>
                        </a:solidFill>
                      </a:rPr>
                      <a:t>, ბოჭკო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A-47B2-86B0-D3CDC4114426}"/>
                </c:ext>
              </c:extLst>
            </c:dLbl>
            <c:dLbl>
              <c:idx val="4"/>
              <c:layout>
                <c:manualLayout>
                  <c:x val="0.11697416230326919"/>
                  <c:y val="6.386555847185765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A-47B2-86B0-D3CDC4114426}"/>
                </c:ext>
              </c:extLst>
            </c:dLbl>
            <c:dLbl>
              <c:idx val="5"/>
              <c:layout>
                <c:manualLayout>
                  <c:x val="8.5665316994961258E-2"/>
                  <c:y val="0.123097205774105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1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2190279580894"/>
                      <c:h val="5.4432413731047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2DA-47B2-86B0-D3CDC4114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რეფრაქციული პათოლოგია</c:v>
                </c:pt>
                <c:pt idx="1">
                  <c:v>არაპროლიფერაციული დიაბეტური რეტინოპათია</c:v>
                </c:pt>
                <c:pt idx="2">
                  <c:v>ვოლფრამის სინდრომი</c:v>
                </c:pt>
                <c:pt idx="3">
                  <c:v>მიელინიანი ნერვული ბოჭკო</c:v>
                </c:pt>
                <c:pt idx="4">
                  <c:v>გლაუკომა</c:v>
                </c:pt>
                <c:pt idx="5">
                  <c:v>კატარაქტა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164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A-47B2-86B0-D3CDC41144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0E6-4B64-9E0C-7132EADEB5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0E6-4B64-9E0C-7132EADEB5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0E6-4B64-9E0C-7132EADEB5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0E6-4B64-9E0C-7132EADEB53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0E6-4B64-9E0C-7132EADEB53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0E6-4B64-9E0C-7132EADEB5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რეფრაქციული პათოლოგია</c:v>
                </c:pt>
                <c:pt idx="1">
                  <c:v>არაპროლიფერაციული დიაბეტური რეტინოპათია</c:v>
                </c:pt>
                <c:pt idx="2">
                  <c:v>ვოლფრამის სინდრომი</c:v>
                </c:pt>
                <c:pt idx="3">
                  <c:v>მიელინიანი ნერვული ბოჭკო</c:v>
                </c:pt>
                <c:pt idx="4">
                  <c:v>გლაუკომა</c:v>
                </c:pt>
                <c:pt idx="5">
                  <c:v>კატარაქტა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2DA-47B2-86B0-D3CDC41144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0E6-4B64-9E0C-7132EADEB5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0E6-4B64-9E0C-7132EADEB5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0E6-4B64-9E0C-7132EADEB5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0E6-4B64-9E0C-7132EADEB53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0E6-4B64-9E0C-7132EADEB53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0E6-4B64-9E0C-7132EADEB5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რეფრაქციული პათოლოგია</c:v>
                </c:pt>
                <c:pt idx="1">
                  <c:v>არაპროლიფერაციული დიაბეტური რეტინოპათია</c:v>
                </c:pt>
                <c:pt idx="2">
                  <c:v>ვოლფრამის სინდრომი</c:v>
                </c:pt>
                <c:pt idx="3">
                  <c:v>მიელინიანი ნერვული ბოჭკო</c:v>
                </c:pt>
                <c:pt idx="4">
                  <c:v>გლაუკომა</c:v>
                </c:pt>
                <c:pt idx="5">
                  <c:v>კატარაქტა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2DA-47B2-86B0-D3CDC4114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76340235628123"/>
          <c:y val="0.1875738016033324"/>
          <c:w val="0.27408780034510621"/>
          <c:h val="0.64986924185108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453248031496083E-2"/>
          <c:y val="2.8429685751126609E-2"/>
          <c:w val="0.91342175196850384"/>
          <c:h val="0.719940162405255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რეფრაქციული პათოლოგია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6-4C38-90F6-87E855520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159</c:v>
                </c:pt>
                <c:pt idx="1">
                  <c:v>139</c:v>
                </c:pt>
                <c:pt idx="2">
                  <c:v>182</c:v>
                </c:pt>
                <c:pt idx="3">
                  <c:v>196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3-44DA-BA9A-D4D5C086E0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არაპროლიფერაციული რეტინოპათია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6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3-44DA-BA9A-D4D5C086E0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კატარაქტა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3-44DA-BA9A-D4D5C086E0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ვოლფრამის სინდრომი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13</c:v>
                </c:pt>
                <c:pt idx="1">
                  <c:v>18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3-44DA-BA9A-D4D5C086E0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გლაუკომა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83-44DA-BA9A-D4D5C086E0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519744"/>
        <c:axId val="85518208"/>
        <c:axId val="0"/>
      </c:bar3DChart>
      <c:valAx>
        <c:axId val="855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19744"/>
        <c:crosses val="autoZero"/>
        <c:crossBetween val="between"/>
      </c:valAx>
      <c:catAx>
        <c:axId val="855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18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89997539370079"/>
          <c:y val="0.89019015193219997"/>
          <c:w val="0.68907504921259899"/>
          <c:h val="0.1098098480677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25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8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3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1FBE87-BCA0-4381-8C2F-35F9C35DB9F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1F62-A43C-425A-B8C4-DE3430D33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C9DD2-CF2C-496D-BB51-E3A875ED1A77}"/>
              </a:ext>
            </a:extLst>
          </p:cNvPr>
          <p:cNvSpPr/>
          <p:nvPr/>
        </p:nvSpPr>
        <p:spPr>
          <a:xfrm>
            <a:off x="3001108" y="1937610"/>
            <a:ext cx="6096000" cy="1878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ka-GE" sz="2800" b="1" i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საქართველოში მცხოვრებ დიაბეტიან ბავშვთა მონიტორინგი</a:t>
            </a:r>
            <a:endParaRPr lang="en-US" sz="28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sz="20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( </a:t>
            </a:r>
            <a:r>
              <a:rPr lang="ka-G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2012-2017 </a:t>
            </a:r>
            <a:r>
              <a:rPr lang="ka-GE" sz="20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წწ )</a:t>
            </a:r>
            <a:endParaRPr lang="en-US" sz="2000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sz="20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მომხსენებელი :     </a:t>
            </a:r>
            <a:r>
              <a:rPr lang="ka-GE" sz="20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პროფ. კ. ამირხანაშვილი</a:t>
            </a:r>
            <a:endParaRPr lang="en-US" sz="20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F595-26CA-45FF-90C6-46114B54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13" y="718456"/>
            <a:ext cx="9404723" cy="920187"/>
          </a:xfrm>
        </p:spPr>
        <p:txBody>
          <a:bodyPr/>
          <a:lstStyle/>
          <a:p>
            <a:pPr algn="ctr"/>
            <a:r>
              <a:rPr lang="ka-GE" sz="2400" b="1" i="1" dirty="0">
                <a:solidFill>
                  <a:srgbClr val="FFFF00"/>
                </a:solidFill>
              </a:rPr>
              <a:t>ახალი შემთხვევების რაოდენობა 2012-2017 წწ.</a:t>
            </a:r>
            <a:br>
              <a:rPr lang="ka-GE" sz="2400" b="1" i="1" dirty="0">
                <a:solidFill>
                  <a:srgbClr val="FFFF00"/>
                </a:solidFill>
              </a:rPr>
            </a:br>
            <a:br>
              <a:rPr lang="ka-GE" sz="4400" b="1" i="1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5B93BD-FFEA-4375-88A6-78E40ED88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975482"/>
              </p:ext>
            </p:extLst>
          </p:nvPr>
        </p:nvGraphicFramePr>
        <p:xfrm>
          <a:off x="870046" y="1492898"/>
          <a:ext cx="9132369" cy="49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6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9C74-1BFA-4D13-A479-4B54D711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99" y="273145"/>
            <a:ext cx="9404723" cy="1400530"/>
          </a:xfrm>
        </p:spPr>
        <p:txBody>
          <a:bodyPr/>
          <a:lstStyle/>
          <a:p>
            <a:r>
              <a:rPr lang="ka-GE" sz="2800" i="1" dirty="0">
                <a:solidFill>
                  <a:srgbClr val="FFFF00"/>
                </a:solidFill>
              </a:rPr>
              <a:t>დიაბეტის გავრცელება თბილისსა და სხვა რეგიონებში</a:t>
            </a:r>
            <a:endParaRPr lang="en-US" sz="28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45A25F-8B31-4222-81EB-DF48411FD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14468"/>
              </p:ext>
            </p:extLst>
          </p:nvPr>
        </p:nvGraphicFramePr>
        <p:xfrm>
          <a:off x="1316736" y="900494"/>
          <a:ext cx="8540496" cy="539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1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104D-4D04-4E4E-AEF2-320B84AF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62" y="984738"/>
            <a:ext cx="8712823" cy="868510"/>
          </a:xfrm>
        </p:spPr>
        <p:txBody>
          <a:bodyPr/>
          <a:lstStyle/>
          <a:p>
            <a:pPr algn="ctr"/>
            <a:r>
              <a:rPr lang="ka-GE" sz="2800" b="1" dirty="0">
                <a:solidFill>
                  <a:schemeClr val="accent3"/>
                </a:solidFill>
              </a:rPr>
              <a:t>   </a:t>
            </a:r>
            <a:r>
              <a:rPr lang="ka-GE" sz="2800" b="1" i="1" dirty="0">
                <a:solidFill>
                  <a:srgbClr val="FFFF00"/>
                </a:solidFill>
              </a:rPr>
              <a:t>გლიკოჰემოგლობინის 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HbA1c</a:t>
            </a:r>
            <a:r>
              <a:rPr lang="en-US" sz="2800" b="1" i="1" dirty="0">
                <a:solidFill>
                  <a:srgbClr val="FFFF00"/>
                </a:solidFill>
              </a:rPr>
              <a:t> -</a:t>
            </a:r>
            <a:r>
              <a:rPr lang="ka-GE" sz="2800" b="1" i="1" dirty="0">
                <a:solidFill>
                  <a:srgbClr val="FFFF00"/>
                </a:solidFill>
              </a:rPr>
              <a:t>ის დინამიკა</a:t>
            </a:r>
            <a:br>
              <a:rPr lang="ka-GE" sz="2800" b="1" i="1" dirty="0">
                <a:solidFill>
                  <a:srgbClr val="FFFF00"/>
                </a:solidFill>
              </a:rPr>
            </a:br>
            <a:r>
              <a:rPr lang="ka-GE" sz="2800" b="1" i="1" dirty="0">
                <a:solidFill>
                  <a:srgbClr val="FFFF00"/>
                </a:solidFill>
              </a:rPr>
              <a:t>(2001-2017 წწ)</a:t>
            </a:r>
            <a:br>
              <a:rPr lang="ka-GE" sz="2800" b="1" dirty="0">
                <a:solidFill>
                  <a:schemeClr val="accent3"/>
                </a:solidFill>
              </a:rPr>
            </a:br>
            <a:endParaRPr lang="en-US" sz="2800" b="1" dirty="0">
              <a:solidFill>
                <a:schemeClr val="accent3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934C0C-340B-4D49-852A-CA0095B54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69765"/>
              </p:ext>
            </p:extLst>
          </p:nvPr>
        </p:nvGraphicFramePr>
        <p:xfrm>
          <a:off x="1792946" y="2219776"/>
          <a:ext cx="8688591" cy="396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D940-F947-4418-897E-72F27EC1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09" y="472404"/>
            <a:ext cx="8226233" cy="193523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ka-GE" sz="2400" dirty="0"/>
              <a:t>  </a:t>
            </a:r>
            <a:r>
              <a:rPr lang="ka-GE" sz="2200" i="1" dirty="0">
                <a:solidFill>
                  <a:srgbClr val="FFFF00"/>
                </a:solidFill>
              </a:rPr>
              <a:t>ასოციაცია აწარმოებს სისტემატურ კვლევას დიაბეტიან ბავშვთა თვალის გართულებათა მონიტორინგის კუთხით.</a:t>
            </a:r>
            <a:br>
              <a:rPr lang="ka-GE" sz="2200" i="1" dirty="0">
                <a:solidFill>
                  <a:srgbClr val="FFFF00"/>
                </a:solidFill>
              </a:rPr>
            </a:br>
            <a:r>
              <a:rPr lang="ka-GE" sz="2200" i="1" dirty="0">
                <a:solidFill>
                  <a:srgbClr val="FFFF00"/>
                </a:solidFill>
              </a:rPr>
              <a:t>    მიუხედავად იმისა, რომ ყოველ მომდევნო წელს </a:t>
            </a:r>
            <a:r>
              <a:rPr lang="ka-GE" sz="2200" i="1" dirty="0">
                <a:solidFill>
                  <a:schemeClr val="tx1"/>
                </a:solidFill>
              </a:rPr>
              <a:t>(2011-2016)</a:t>
            </a:r>
            <a:r>
              <a:rPr lang="ka-GE" sz="2200" i="1" dirty="0">
                <a:solidFill>
                  <a:srgbClr val="FFFF00"/>
                </a:solidFill>
              </a:rPr>
              <a:t> შეიმჩნევა ახლადგამოვლენილ შემთხვევათა მატების ტენდენცია, თვალის გართულებების შემცირების მხრივ ბოლო წლებში არის დადებითი დინამიკა.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4FBC59-16C9-4930-927D-F6EB2263D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217317"/>
              </p:ext>
            </p:extLst>
          </p:nvPr>
        </p:nvGraphicFramePr>
        <p:xfrm>
          <a:off x="1359017" y="2583809"/>
          <a:ext cx="8204431" cy="355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6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3E1794-9ABD-4949-B361-349F356C3AF8}"/>
              </a:ext>
            </a:extLst>
          </p:cNvPr>
          <p:cNvSpPr/>
          <p:nvPr/>
        </p:nvSpPr>
        <p:spPr>
          <a:xfrm>
            <a:off x="1031632" y="353076"/>
            <a:ext cx="8909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 </a:t>
            </a:r>
            <a:r>
              <a:rPr lang="ka-GE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                                            </a:t>
            </a:r>
            <a:r>
              <a:rPr lang="ka-GE" sz="2000" b="1" i="1" dirty="0">
                <a:solidFill>
                  <a:srgbClr val="FFFF00"/>
                </a:solidFill>
              </a:rPr>
              <a:t>თვალის გართულებათა სკრინინგი</a:t>
            </a:r>
            <a:endParaRPr lang="en-US" sz="2000" b="1" i="1" dirty="0">
              <a:solidFill>
                <a:srgbClr val="FFFF00"/>
              </a:solidFill>
            </a:endParaRPr>
          </a:p>
          <a:p>
            <a:r>
              <a:rPr lang="ka-GE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                                   </a:t>
            </a:r>
            <a:r>
              <a:rPr lang="uk-UA" sz="2400" b="1" i="1" dirty="0">
                <a:latin typeface="Sylfaen" panose="010A0502050306030303" pitchFamily="18" charset="0"/>
                <a:ea typeface="MS Mincho" panose="02020609040205080304" pitchFamily="49" charset="-128"/>
              </a:rPr>
              <a:t>2017</a:t>
            </a:r>
            <a:r>
              <a:rPr lang="uk-UA" sz="2400" b="1" i="1" dirty="0">
                <a:solidFill>
                  <a:srgbClr val="FF00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</a:t>
            </a:r>
            <a:r>
              <a:rPr lang="uk-UA" sz="1600" b="1" i="1" dirty="0" err="1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წელს</a:t>
            </a:r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</a:t>
            </a:r>
            <a:r>
              <a:rPr lang="uk-UA" sz="1600" b="1" i="1" dirty="0" err="1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თვალის</a:t>
            </a:r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</a:t>
            </a:r>
            <a:r>
              <a:rPr lang="uk-UA" sz="1600" b="1" i="1" dirty="0" err="1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სკრინინგი</a:t>
            </a:r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</a:t>
            </a:r>
            <a:r>
              <a:rPr lang="uk-UA" sz="1600" b="1" i="1" dirty="0" err="1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ჩაუტარდა</a:t>
            </a:r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 </a:t>
            </a:r>
            <a:r>
              <a:rPr lang="uk-UA" sz="2400" b="1" i="1" dirty="0">
                <a:latin typeface="Sylfaen" panose="010A0502050306030303" pitchFamily="18" charset="0"/>
                <a:ea typeface="MS Mincho" panose="02020609040205080304" pitchFamily="49" charset="-128"/>
              </a:rPr>
              <a:t>1</a:t>
            </a:r>
            <a:r>
              <a:rPr lang="ka-GE" sz="2400" b="1" i="1" dirty="0">
                <a:latin typeface="Sylfaen" panose="010A0502050306030303" pitchFamily="18" charset="0"/>
                <a:ea typeface="MS Mincho" panose="02020609040205080304" pitchFamily="49" charset="-128"/>
              </a:rPr>
              <a:t>48</a:t>
            </a:r>
            <a:r>
              <a:rPr lang="uk-UA" sz="2400" b="1" i="1" dirty="0">
                <a:latin typeface="Sylfaen" panose="010A0502050306030303" pitchFamily="18" charset="0"/>
                <a:ea typeface="MS Mincho" panose="02020609040205080304" pitchFamily="49" charset="-128"/>
              </a:rPr>
              <a:t>7</a:t>
            </a:r>
            <a:r>
              <a:rPr lang="uk-UA" sz="2400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 </a:t>
            </a:r>
            <a:r>
              <a:rPr lang="uk-UA" sz="1600" b="1" i="1" dirty="0" err="1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პაციენტს</a:t>
            </a:r>
            <a:r>
              <a:rPr lang="uk-UA" b="1" i="1" dirty="0">
                <a:solidFill>
                  <a:srgbClr val="FFFF00"/>
                </a:solidFill>
                <a:latin typeface="Sylfaen" panose="010A0502050306030303" pitchFamily="18" charset="0"/>
                <a:ea typeface="MS Mincho" panose="02020609040205080304" pitchFamily="49" charset="-128"/>
              </a:rPr>
              <a:t>. 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uk-UA" sz="2000" dirty="0">
                <a:latin typeface="Sylfaen" panose="010A0502050306030303" pitchFamily="18" charset="0"/>
                <a:ea typeface="MS Mincho" panose="02020609040205080304" pitchFamily="49" charset="-128"/>
              </a:rPr>
              <a:t> 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83B7BA-CDBF-4A55-9305-F64027C8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25066"/>
              </p:ext>
            </p:extLst>
          </p:nvPr>
        </p:nvGraphicFramePr>
        <p:xfrm>
          <a:off x="1046410" y="1900300"/>
          <a:ext cx="11045505" cy="519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0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13ED6A-EA50-47F0-99D0-026CF0C19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4519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VISUCAM-224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chief\Desktop\10177821-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377" y="2312217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ief\Desktop\visucam-224-gallery-color-10-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6" y="1166813"/>
            <a:ext cx="4895849" cy="47386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chief\Desktop\visucam-224-gallery-stereo-image_care_Duke_University_Medicine_1-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-419100"/>
            <a:ext cx="7705726" cy="7705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BB4A-C09A-45D5-AD10-CE38A36A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59" y="238113"/>
            <a:ext cx="8501951" cy="517667"/>
          </a:xfrm>
        </p:spPr>
        <p:txBody>
          <a:bodyPr/>
          <a:lstStyle/>
          <a:p>
            <a:r>
              <a:rPr lang="ka-GE" sz="2800" dirty="0"/>
              <a:t>                </a:t>
            </a:r>
            <a:r>
              <a:rPr lang="en-US" sz="2800" dirty="0"/>
              <a:t>       </a:t>
            </a:r>
            <a:r>
              <a:rPr lang="ka-GE" sz="2800" dirty="0"/>
              <a:t>  </a:t>
            </a:r>
            <a:r>
              <a:rPr lang="ka-GE" sz="2000" b="1" i="1" dirty="0">
                <a:solidFill>
                  <a:schemeClr val="tx1"/>
                </a:solidFill>
              </a:rPr>
              <a:t>დიაბეტური</a:t>
            </a:r>
            <a:r>
              <a:rPr lang="ka-GE" sz="2000" b="1" i="1" dirty="0">
                <a:solidFill>
                  <a:srgbClr val="FF0000"/>
                </a:solidFill>
              </a:rPr>
              <a:t> </a:t>
            </a:r>
            <a:r>
              <a:rPr lang="ka-GE" sz="2000" b="1" i="1" dirty="0">
                <a:solidFill>
                  <a:schemeClr val="tx1"/>
                </a:solidFill>
              </a:rPr>
              <a:t>სკოლა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E7F0-30BE-46C2-A0A4-3DB2447B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013" y="714723"/>
            <a:ext cx="7978630" cy="112900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ka-GE" sz="6400" i="1" dirty="0">
                <a:solidFill>
                  <a:srgbClr val="FFFF00"/>
                </a:solidFill>
              </a:rPr>
              <a:t>დიაბეტური სკოლა  ტარდება  ორ სხვადასხვა  კლინიკაში და  ასევე დიაბეტიან ბავშვთა ცენტრში.</a:t>
            </a:r>
          </a:p>
          <a:p>
            <a:pPr>
              <a:buFont typeface="Wingdings" pitchFamily="2" charset="2"/>
              <a:buChar char="v"/>
            </a:pPr>
            <a:r>
              <a:rPr lang="ka-GE" sz="6400" i="1" dirty="0">
                <a:solidFill>
                  <a:srgbClr val="FFFF00"/>
                </a:solidFill>
              </a:rPr>
              <a:t>მისი გავლა სავალდებულოა ყოველი ახლადგამოვლენილი პაციენტისთვის  (მშობლისთვის) .სკოლის გავლა ასევე შესაძლებელია </a:t>
            </a:r>
            <a:r>
              <a:rPr lang="ka-GE" sz="6400" i="1">
                <a:solidFill>
                  <a:srgbClr val="FFFF00"/>
                </a:solidFill>
              </a:rPr>
              <a:t>მეორადი პაციენტებისათვის - სურვილის </a:t>
            </a:r>
            <a:r>
              <a:rPr lang="ka-GE" sz="6400" i="1" dirty="0">
                <a:solidFill>
                  <a:srgbClr val="FFFF00"/>
                </a:solidFill>
              </a:rPr>
              <a:t>მიხედვით.</a:t>
            </a:r>
          </a:p>
          <a:p>
            <a:pPr>
              <a:buFont typeface="Wingdings" pitchFamily="2" charset="2"/>
              <a:buChar char="v"/>
            </a:pPr>
            <a:r>
              <a:rPr lang="ka-GE" sz="6400" i="1" dirty="0">
                <a:solidFill>
                  <a:srgbClr val="FFFF00"/>
                </a:solidFill>
              </a:rPr>
              <a:t>2011-2017 წლებში დიაბეტური სკოლა გაიარა</a:t>
            </a:r>
            <a:r>
              <a:rPr lang="ka-GE" sz="6400" i="1" dirty="0">
                <a:solidFill>
                  <a:srgbClr val="FF0000"/>
                </a:solidFill>
              </a:rPr>
              <a:t> </a:t>
            </a:r>
            <a:r>
              <a:rPr lang="ka-GE" sz="6400" i="1" dirty="0"/>
              <a:t>1003 </a:t>
            </a:r>
            <a:r>
              <a:rPr lang="ka-GE" sz="6400" i="1" dirty="0">
                <a:solidFill>
                  <a:srgbClr val="FFFF00"/>
                </a:solidFill>
              </a:rPr>
              <a:t>პაციენტმა.</a:t>
            </a:r>
            <a:endParaRPr lang="en-US" sz="6400" i="1" dirty="0">
              <a:solidFill>
                <a:srgbClr val="FFFF00"/>
              </a:solidFill>
            </a:endParaRPr>
          </a:p>
          <a:p>
            <a:endParaRPr lang="en-US" sz="6400" dirty="0"/>
          </a:p>
          <a:p>
            <a:endParaRPr lang="en-US" sz="6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0793CC-F8AB-409F-9945-E8878C287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318547"/>
              </p:ext>
            </p:extLst>
          </p:nvPr>
        </p:nvGraphicFramePr>
        <p:xfrm>
          <a:off x="2341180" y="2356946"/>
          <a:ext cx="5864772" cy="338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5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07CF-714A-4AB1-8EF4-470D3DA4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939118"/>
            <a:ext cx="8977938" cy="437298"/>
          </a:xfrm>
        </p:spPr>
        <p:txBody>
          <a:bodyPr/>
          <a:lstStyle/>
          <a:p>
            <a:r>
              <a:rPr lang="ka-GE" sz="2000" i="1" dirty="0">
                <a:solidFill>
                  <a:srgbClr val="FFFF00"/>
                </a:solidFill>
              </a:rPr>
              <a:t>ტიპი1-ით დაავადებულ ბავშვთა რაოდენობა შეადგენს </a:t>
            </a:r>
            <a:r>
              <a:rPr lang="ka-GE" sz="2000" i="1" dirty="0">
                <a:solidFill>
                  <a:schemeClr val="tx1"/>
                </a:solidFill>
              </a:rPr>
              <a:t>542 000</a:t>
            </a:r>
            <a:r>
              <a:rPr lang="ka-GE" sz="2000" dirty="0">
                <a:solidFill>
                  <a:srgbClr val="C00000"/>
                </a:solidFill>
              </a:rPr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643CF-0A18-420B-9E2C-E600BEA64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43" y="1016875"/>
            <a:ext cx="4658290" cy="4456461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a-GE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a-GE" altLang="en-US" sz="1900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იმ გლობალურ სამედიცინო პრობლემათაგან, რომლებიც დღეს აწუხებს მსოფლიოს, ერთ-ერთი ყველაზე მწვავე პრობლემაა შაქრიანი დიაბეტი, რადგან მისი გავრცელების სიჩქარე კატასტროფულად იზრდება.</a:t>
            </a:r>
            <a:endParaRPr lang="en-US" altLang="en-US" sz="1900" i="1" dirty="0">
              <a:solidFill>
                <a:srgbClr val="FFFF00"/>
              </a:solidFill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a-GE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  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დიაბეტის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საერთაშორისო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ფედერაციის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მონაცემებით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მსოფლიოს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მოზრდილი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მოსახლეობის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8.3% - </a:t>
            </a:r>
            <a:r>
              <a:rPr lang="ka-GE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415</a:t>
            </a:r>
            <a:r>
              <a:rPr lang="en-US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მილიონზე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მეტი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ადამიანი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დაავადებულია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დიაბეტით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რომელთაგან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დაახლოებით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46%-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არ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აქვს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დასმული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დიაგნოზი</a:t>
            </a:r>
            <a:r>
              <a:rPr lang="ka-GE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.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a-GE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შესაბამისი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ინტერვენციების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გარეშე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მოსალოდნელია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რომ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დაავადებულთა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რიცხვი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ka-GE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წლისათვის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alt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642</a:t>
            </a:r>
            <a:r>
              <a:rPr lang="en-US" altLang="en-US" sz="19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მილიონს</a:t>
            </a:r>
            <a:r>
              <a:rPr lang="en-US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მიაღწ</a:t>
            </a:r>
            <a:r>
              <a:rPr lang="ka-GE" alt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იოს.</a:t>
            </a:r>
            <a:endParaRPr lang="en-US" altLang="en-US" sz="190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4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4BAA3A-466F-45AF-BBBD-7E94F7A74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22" y="410548"/>
            <a:ext cx="5716137" cy="5514392"/>
          </a:xfrm>
        </p:spPr>
      </p:pic>
    </p:spTree>
    <p:extLst>
      <p:ext uri="{BB962C8B-B14F-4D97-AF65-F5344CB8AC3E}">
        <p14:creationId xmlns:p14="http://schemas.microsoft.com/office/powerpoint/2010/main" val="30498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09DA2-885A-43C9-99F6-381CB2FE8EA7}"/>
              </a:ext>
            </a:extLst>
          </p:cNvPr>
          <p:cNvSpPr/>
          <p:nvPr/>
        </p:nvSpPr>
        <p:spPr>
          <a:xfrm>
            <a:off x="1719384" y="797730"/>
            <a:ext cx="8378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i="1" dirty="0"/>
              <a:t> </a:t>
            </a:r>
            <a:r>
              <a:rPr lang="ka-GE" sz="2400" i="1" u="sng" dirty="0">
                <a:solidFill>
                  <a:srgbClr val="FFFF00"/>
                </a:solidFill>
              </a:rPr>
              <a:t>დიაბეტური სკოლისათვის შემუშავებულია სპეციალური პროგრამა, რომელიც მოიცავს :</a:t>
            </a:r>
          </a:p>
          <a:p>
            <a:pPr>
              <a:buFont typeface="Arial" pitchFamily="34" charset="0"/>
              <a:buChar char="•"/>
            </a:pPr>
            <a:r>
              <a:rPr lang="ka-GE" sz="2400" i="1" dirty="0">
                <a:solidFill>
                  <a:srgbClr val="FFFF00"/>
                </a:solidFill>
              </a:rPr>
              <a:t>  </a:t>
            </a:r>
            <a:r>
              <a:rPr lang="ka-GE" i="1" dirty="0">
                <a:solidFill>
                  <a:srgbClr val="FFFF00"/>
                </a:solidFill>
              </a:rPr>
              <a:t>ინსულინის დოზირებას;</a:t>
            </a:r>
          </a:p>
          <a:p>
            <a:pPr>
              <a:buFont typeface="Arial" pitchFamily="34" charset="0"/>
              <a:buChar char="•"/>
            </a:pPr>
            <a:r>
              <a:rPr lang="ka-GE" i="1" dirty="0">
                <a:solidFill>
                  <a:srgbClr val="FFFF00"/>
                </a:solidFill>
              </a:rPr>
              <a:t>   საანალიზო-ტექნიკური საშუალებების გამოყენების წესებს ;</a:t>
            </a:r>
          </a:p>
          <a:p>
            <a:pPr>
              <a:buFont typeface="Arial" pitchFamily="34" charset="0"/>
              <a:buChar char="•"/>
            </a:pPr>
            <a:r>
              <a:rPr lang="ka-GE" i="1" dirty="0">
                <a:solidFill>
                  <a:srgbClr val="FFFF00"/>
                </a:solidFill>
              </a:rPr>
              <a:t>   დიეტასა და კვების  ერთეულების თავისებურებების  სწავლას;</a:t>
            </a:r>
          </a:p>
          <a:p>
            <a:pPr>
              <a:buFont typeface="Arial" pitchFamily="34" charset="0"/>
              <a:buChar char="•"/>
            </a:pPr>
            <a:r>
              <a:rPr lang="ka-GE" i="1" dirty="0">
                <a:solidFill>
                  <a:srgbClr val="FFFF00"/>
                </a:solidFill>
              </a:rPr>
              <a:t>   ფიზიკურ დატვირთვისა და ექსტემალური სიტუაციების მართვას  (გლუკაგონის გამოყენებასა და ა.შ) ;</a:t>
            </a:r>
          </a:p>
          <a:p>
            <a:pPr algn="ctr"/>
            <a:r>
              <a:rPr lang="ka-GE" i="1" dirty="0">
                <a:solidFill>
                  <a:srgbClr val="FFFF00"/>
                </a:solidFill>
              </a:rPr>
              <a:t>  </a:t>
            </a:r>
            <a:r>
              <a:rPr lang="ka-GE" i="1" dirty="0"/>
              <a:t>პროგრამის ბოლოს ტარდება  სავალდებულო  ტესტირება !</a:t>
            </a:r>
          </a:p>
          <a:p>
            <a:pPr algn="ctr"/>
            <a:endParaRPr lang="ka-GE" i="1" dirty="0"/>
          </a:p>
          <a:p>
            <a:r>
              <a:rPr lang="ka-GE" i="1" u="sng" dirty="0"/>
              <a:t>შედეგი:</a:t>
            </a:r>
            <a:r>
              <a:rPr lang="ka-GE" i="1" dirty="0"/>
              <a:t>  </a:t>
            </a:r>
            <a:r>
              <a:rPr lang="ka-GE" i="1" dirty="0">
                <a:solidFill>
                  <a:srgbClr val="FFFF00"/>
                </a:solidFill>
              </a:rPr>
              <a:t>პაციენტებს, რომელთა მშობლებმაც განმეორებით გაიარეს დიაბეტური სკოლის კურსი, აღენიშნებოდათ გაუმჯობესებული გლიკოზირებული ჰემოგლობინის მაჩვენებელი  და იგი შეადგენდა საშუალოდ </a:t>
            </a:r>
            <a:r>
              <a:rPr lang="ka-GE" b="1" i="1" dirty="0"/>
              <a:t>6-7%-ს.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881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8635-2099-409F-85C4-56ACA903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2400" b="1" i="1" dirty="0">
                <a:solidFill>
                  <a:srgbClr val="FFFF00"/>
                </a:solidFill>
              </a:rPr>
              <a:t>ახლადგამოვლენილ პაციენტთა ზრდის გავლენა პაციენტების საერთო რაოდენობაზე წლების მიხედვით.</a:t>
            </a:r>
            <a:endParaRPr lang="en-US" sz="2400" b="1" i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2A873B-E8CA-4AB3-B999-CD21C08B8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10538"/>
              </p:ext>
            </p:extLst>
          </p:nvPr>
        </p:nvGraphicFramePr>
        <p:xfrm>
          <a:off x="1523190" y="2192596"/>
          <a:ext cx="8712492" cy="267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64">
                  <a:extLst>
                    <a:ext uri="{9D8B030D-6E8A-4147-A177-3AD203B41FA5}">
                      <a16:colId xmlns:a16="http://schemas.microsoft.com/office/drawing/2014/main" val="2911817859"/>
                    </a:ext>
                  </a:extLst>
                </a:gridCol>
                <a:gridCol w="2904164">
                  <a:extLst>
                    <a:ext uri="{9D8B030D-6E8A-4147-A177-3AD203B41FA5}">
                      <a16:colId xmlns:a16="http://schemas.microsoft.com/office/drawing/2014/main" val="3332788769"/>
                    </a:ext>
                  </a:extLst>
                </a:gridCol>
                <a:gridCol w="2904164">
                  <a:extLst>
                    <a:ext uri="{9D8B030D-6E8A-4147-A177-3AD203B41FA5}">
                      <a16:colId xmlns:a16="http://schemas.microsoft.com/office/drawing/2014/main" val="3154925048"/>
                    </a:ext>
                  </a:extLst>
                </a:gridCol>
              </a:tblGrid>
              <a:tr h="447966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წელი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საერთო მატება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7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2012-2013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45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6.8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3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2013-2014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61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8.5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1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2014-2015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53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6.8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0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2015-2016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83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9.7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5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2016-2017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61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5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i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n </a:t>
                      </a:r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საშ</a:t>
                      </a:r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.=</a:t>
                      </a:r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61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FF00"/>
                          </a:solidFill>
                        </a:rPr>
                        <a:t>∆</a:t>
                      </a:r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 საშ.=</a:t>
                      </a:r>
                      <a:r>
                        <a:rPr lang="ka-GE" b="1" i="1" dirty="0">
                          <a:solidFill>
                            <a:srgbClr val="FF0000"/>
                          </a:solidFill>
                        </a:rPr>
                        <a:t>7,</a:t>
                      </a:r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428D-8D11-4CA3-A484-03F6F135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64" y="667322"/>
            <a:ext cx="9404723" cy="918882"/>
          </a:xfrm>
        </p:spPr>
        <p:txBody>
          <a:bodyPr/>
          <a:lstStyle/>
          <a:p>
            <a:pPr algn="ctr"/>
            <a:r>
              <a:rPr lang="ka-GE" sz="2000" b="1" i="1" dirty="0">
                <a:solidFill>
                  <a:srgbClr val="FFFF00"/>
                </a:solidFill>
              </a:rPr>
              <a:t>ახლადგამოვლენილ პაციენტთა ზრდის გავლენა პაციენტების საერთო რაოდენობაზე წლების მიხედვით.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9406B7-E071-4509-A2DA-868DE050B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065588"/>
              </p:ext>
            </p:extLst>
          </p:nvPr>
        </p:nvGraphicFramePr>
        <p:xfrm>
          <a:off x="1084652" y="1688744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4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F84E-B18C-4A74-A1A3-53E16A70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69" y="452718"/>
            <a:ext cx="10378831" cy="914973"/>
          </a:xfrm>
        </p:spPr>
        <p:txBody>
          <a:bodyPr/>
          <a:lstStyle/>
          <a:p>
            <a:pPr algn="ctr"/>
            <a:r>
              <a:rPr lang="ka-GE" sz="2400" i="1">
                <a:solidFill>
                  <a:srgbClr val="FFFF00"/>
                </a:solidFill>
              </a:rPr>
              <a:t>    მომსახურების </a:t>
            </a:r>
            <a:r>
              <a:rPr lang="ka-GE" sz="2400" i="1" dirty="0">
                <a:solidFill>
                  <a:srgbClr val="FFFF00"/>
                </a:solidFill>
              </a:rPr>
              <a:t>მიწოდება ხორციელდება             არამატერიალიზებული ვაუჩერის საშუალებით.</a:t>
            </a:r>
            <a:endParaRPr lang="en-US" sz="2400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EA5144-C639-4F43-8593-AA45C32B7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20465"/>
              </p:ext>
            </p:extLst>
          </p:nvPr>
        </p:nvGraphicFramePr>
        <p:xfrm>
          <a:off x="653142" y="2118050"/>
          <a:ext cx="9461241" cy="400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2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DSC_0762.JPG?id=15100446540000000432%3B0%3B1&amp;x-email=dr.teona%40mail.ru&amp;exif=1&amp;bs=6264&amp;bl=5483804&amp;ct=image%2Fjpeg&amp;cn=DSC_0762.JPG&amp;cte=binary">
            <a:extLst>
              <a:ext uri="{FF2B5EF4-FFF2-40B4-BE49-F238E27FC236}">
                <a16:creationId xmlns:a16="http://schemas.microsoft.com/office/drawing/2014/main" id="{90A20F17-DBF7-432B-AC43-6ECAD474A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773B6-BACB-4070-AC64-B076184E0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6" y="0"/>
            <a:ext cx="10275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CC43-8BC8-4D99-8F2D-63972974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512310"/>
          </a:xfrm>
        </p:spPr>
        <p:txBody>
          <a:bodyPr/>
          <a:lstStyle/>
          <a:p>
            <a:br>
              <a:rPr lang="ka-GE" sz="2000" dirty="0">
                <a:solidFill>
                  <a:srgbClr val="FFFF00"/>
                </a:solidFill>
              </a:rPr>
            </a:br>
            <a:br>
              <a:rPr lang="ka-GE" sz="2000" dirty="0">
                <a:solidFill>
                  <a:srgbClr val="FFFF00"/>
                </a:solidFill>
              </a:rPr>
            </a:br>
            <a:br>
              <a:rPr lang="ka-GE" sz="2000" dirty="0">
                <a:solidFill>
                  <a:srgbClr val="FFFF00"/>
                </a:solidFill>
              </a:rPr>
            </a:br>
            <a:r>
              <a:rPr lang="ka-GE" sz="2800" dirty="0">
                <a:solidFill>
                  <a:srgbClr val="FFFF00"/>
                </a:solidFill>
              </a:rPr>
              <a:t>                              </a:t>
            </a:r>
            <a:br>
              <a:rPr lang="ka-GE" sz="2800" dirty="0">
                <a:solidFill>
                  <a:srgbClr val="FFFF00"/>
                </a:solidFill>
              </a:rPr>
            </a:br>
            <a:br>
              <a:rPr lang="ka-GE" sz="2800" dirty="0">
                <a:solidFill>
                  <a:srgbClr val="FFFF00"/>
                </a:solidFill>
              </a:rPr>
            </a:br>
            <a:r>
              <a:rPr lang="ka-GE" sz="2800" b="1" i="1" dirty="0">
                <a:solidFill>
                  <a:srgbClr val="FFFF00"/>
                </a:solidFill>
              </a:rPr>
              <a:t>                             მადლობა   ყურადღებისთვის!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7165-43D0-49FB-8CB8-9BF43DB1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50" y="233888"/>
            <a:ext cx="9404723" cy="1218427"/>
          </a:xfrm>
        </p:spPr>
        <p:txBody>
          <a:bodyPr/>
          <a:lstStyle/>
          <a:p>
            <a:pPr algn="ctr"/>
            <a:br>
              <a:rPr lang="ka-GE" sz="2400" dirty="0"/>
            </a:br>
            <a:r>
              <a:rPr lang="ka-GE" sz="2400" dirty="0"/>
              <a:t>   </a:t>
            </a:r>
            <a:r>
              <a:rPr lang="ka-GE" sz="2400" b="1" i="1" dirty="0">
                <a:solidFill>
                  <a:srgbClr val="FFFF00"/>
                </a:solidFill>
              </a:rPr>
              <a:t>მსოფლიოში დიაბეტი  ტიპი 1-ის გავრცელება  </a:t>
            </a:r>
            <a:r>
              <a:rPr lang="ka-GE" sz="2400" b="1" i="1" dirty="0">
                <a:solidFill>
                  <a:schemeClr val="tx1"/>
                </a:solidFill>
              </a:rPr>
              <a:t>0-14 </a:t>
            </a:r>
            <a:r>
              <a:rPr lang="ka-GE" sz="2400" b="1" i="1" dirty="0">
                <a:solidFill>
                  <a:srgbClr val="FFFF00"/>
                </a:solidFill>
              </a:rPr>
              <a:t>წწ  ბავშვთა </a:t>
            </a:r>
            <a:r>
              <a:rPr lang="en-US" sz="2400" b="1" i="1" dirty="0">
                <a:solidFill>
                  <a:srgbClr val="FFFF00"/>
                </a:solidFill>
              </a:rPr>
              <a:t>      </a:t>
            </a:r>
            <a:r>
              <a:rPr lang="ka-GE" sz="2400" b="1" i="1" dirty="0">
                <a:solidFill>
                  <a:srgbClr val="FFFF00"/>
                </a:solidFill>
              </a:rPr>
              <a:t>პოპულაციაში  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67A454-3143-4767-A1E3-EF7E2487C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62384"/>
              </p:ext>
            </p:extLst>
          </p:nvPr>
        </p:nvGraphicFramePr>
        <p:xfrm>
          <a:off x="1946165" y="2198414"/>
          <a:ext cx="7049343" cy="259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87">
                  <a:extLst>
                    <a:ext uri="{9D8B030D-6E8A-4147-A177-3AD203B41FA5}">
                      <a16:colId xmlns:a16="http://schemas.microsoft.com/office/drawing/2014/main" val="418079512"/>
                    </a:ext>
                  </a:extLst>
                </a:gridCol>
                <a:gridCol w="3372656">
                  <a:extLst>
                    <a:ext uri="{9D8B030D-6E8A-4147-A177-3AD203B41FA5}">
                      <a16:colId xmlns:a16="http://schemas.microsoft.com/office/drawing/2014/main" val="3746465328"/>
                    </a:ext>
                  </a:extLst>
                </a:gridCol>
              </a:tblGrid>
              <a:tr h="511504">
                <a:tc>
                  <a:txBody>
                    <a:bodyPr/>
                    <a:lstStyle/>
                    <a:p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0-14 წწ ბავშვთა საერთო რაოდენობა მლრდ-ში 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1,9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83627"/>
                  </a:ext>
                </a:extLst>
              </a:tr>
              <a:tr h="478759">
                <a:tc>
                  <a:txBody>
                    <a:bodyPr/>
                    <a:lstStyle/>
                    <a:p>
                      <a:r>
                        <a:rPr lang="ka-GE" sz="1600" b="1" i="1" dirty="0">
                          <a:solidFill>
                            <a:srgbClr val="FFFF00"/>
                          </a:solidFill>
                        </a:rPr>
                        <a:t>დიაბეტიანი ბავშვების (0-14წწ) რაოდენობა ათასებში</a:t>
                      </a:r>
                      <a:endParaRPr lang="en-US" sz="16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b="1" i="1" dirty="0">
                          <a:solidFill>
                            <a:srgbClr val="FF0000"/>
                          </a:solidFill>
                        </a:rPr>
                        <a:t>542.1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85524"/>
                  </a:ext>
                </a:extLst>
              </a:tr>
              <a:tr h="511504">
                <a:tc>
                  <a:txBody>
                    <a:bodyPr/>
                    <a:lstStyle/>
                    <a:p>
                      <a:r>
                        <a:rPr lang="ka-GE" sz="1600" b="1" i="1" dirty="0">
                          <a:solidFill>
                            <a:srgbClr val="FFFF00"/>
                          </a:solidFill>
                        </a:rPr>
                        <a:t>ახალი შემთხვევების რაოდენობა ათასებში</a:t>
                      </a:r>
                      <a:endParaRPr lang="en-US" sz="16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79,1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72048"/>
                  </a:ext>
                </a:extLst>
              </a:tr>
              <a:tr h="798786">
                <a:tc>
                  <a:txBody>
                    <a:bodyPr/>
                    <a:lstStyle/>
                    <a:p>
                      <a:r>
                        <a:rPr lang="ka-GE" sz="1600" b="1" i="1" dirty="0">
                          <a:solidFill>
                            <a:srgbClr val="FFFF00"/>
                          </a:solidFill>
                        </a:rPr>
                        <a:t>ახალი შემთხვევების ყოველწლიური მატება %-ში</a:t>
                      </a:r>
                      <a:endParaRPr lang="en-US" sz="16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b="1" i="1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5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9FA7-4D33-4DD1-B55F-43B529FC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272330" cy="1012188"/>
          </a:xfrm>
        </p:spPr>
        <p:txBody>
          <a:bodyPr/>
          <a:lstStyle/>
          <a:p>
            <a:pPr algn="ctr"/>
            <a:r>
              <a:rPr lang="ka-GE" sz="1800" b="1" i="1" dirty="0">
                <a:solidFill>
                  <a:srgbClr val="FFFF00"/>
                </a:solidFill>
              </a:rPr>
              <a:t>დიაბეტი ტიპი </a:t>
            </a:r>
            <a:r>
              <a:rPr lang="en-US" sz="1800" b="1" i="1" dirty="0">
                <a:solidFill>
                  <a:srgbClr val="FFFF00"/>
                </a:solidFill>
              </a:rPr>
              <a:t>I-</a:t>
            </a:r>
            <a:r>
              <a:rPr lang="ka-GE" sz="1800" b="1" i="1" dirty="0">
                <a:solidFill>
                  <a:srgbClr val="FFFF00"/>
                </a:solidFill>
              </a:rPr>
              <a:t>ის ახალი შემთხვევების რაოდენობა </a:t>
            </a:r>
            <a:r>
              <a:rPr lang="ka-GE" sz="1800" b="1" i="1" dirty="0">
                <a:solidFill>
                  <a:schemeClr val="tx1"/>
                </a:solidFill>
              </a:rPr>
              <a:t>0-14 </a:t>
            </a:r>
            <a:r>
              <a:rPr lang="ka-GE" sz="1800" b="1" i="1" dirty="0">
                <a:solidFill>
                  <a:srgbClr val="FFFF00"/>
                </a:solidFill>
              </a:rPr>
              <a:t>წწ, ყოველ 100 000 ბავშვზე წელიწადში</a:t>
            </a:r>
            <a:endParaRPr lang="en-US" sz="1800" b="1" i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CD4590-D464-439F-9CCE-2930539111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535" y="1576873"/>
            <a:ext cx="7623110" cy="41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97E2-0AEF-4236-B8DD-78D9051F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97" y="468484"/>
            <a:ext cx="9404723" cy="1226310"/>
          </a:xfrm>
        </p:spPr>
        <p:txBody>
          <a:bodyPr/>
          <a:lstStyle/>
          <a:p>
            <a:pPr algn="ctr"/>
            <a:r>
              <a:rPr lang="ka-GE" sz="2000" b="1" i="1" dirty="0">
                <a:solidFill>
                  <a:srgbClr val="FFFF00"/>
                </a:solidFill>
              </a:rPr>
              <a:t>დიაბეტი ტიპი 1-ით  დაავადებული ბავშვების (</a:t>
            </a:r>
            <a:r>
              <a:rPr lang="ka-GE" sz="2000" b="1" i="1" dirty="0">
                <a:solidFill>
                  <a:schemeClr val="tx1"/>
                </a:solidFill>
              </a:rPr>
              <a:t>0-14 წწ) </a:t>
            </a:r>
            <a:r>
              <a:rPr lang="ka-GE" sz="2000" b="1" i="1" dirty="0">
                <a:solidFill>
                  <a:srgbClr val="FFFF00"/>
                </a:solidFill>
              </a:rPr>
              <a:t>რაოდენობა </a:t>
            </a:r>
            <a:br>
              <a:rPr lang="ka-GE" sz="2000" b="1" i="1" dirty="0">
                <a:solidFill>
                  <a:srgbClr val="FFFF00"/>
                </a:solidFill>
              </a:rPr>
            </a:br>
            <a:r>
              <a:rPr lang="ka-GE" sz="2000" b="1" i="1" dirty="0">
                <a:solidFill>
                  <a:schemeClr val="tx1"/>
                </a:solidFill>
              </a:rPr>
              <a:t>  </a:t>
            </a:r>
            <a:r>
              <a:rPr lang="en-US" sz="2000" b="1" i="1" dirty="0">
                <a:solidFill>
                  <a:schemeClr val="tx1"/>
                </a:solidFill>
              </a:rPr>
              <a:t>IDF</a:t>
            </a:r>
            <a:r>
              <a:rPr lang="ka-GE" sz="2000" b="1" i="1" dirty="0">
                <a:solidFill>
                  <a:schemeClr val="tx1"/>
                </a:solidFill>
              </a:rPr>
              <a:t> </a:t>
            </a:r>
            <a:r>
              <a:rPr lang="ka-GE" sz="2000" b="1" i="1" dirty="0">
                <a:solidFill>
                  <a:srgbClr val="FFFF00"/>
                </a:solidFill>
              </a:rPr>
              <a:t>-ის რეგიონების მიხედვით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8B51E6-1396-4A96-87A4-DE6EC03D86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8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11D1-4BD4-4E4C-A49B-27DCF61A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46" y="518033"/>
            <a:ext cx="9404723" cy="1400530"/>
          </a:xfrm>
        </p:spPr>
        <p:txBody>
          <a:bodyPr/>
          <a:lstStyle/>
          <a:p>
            <a:pPr algn="ctr"/>
            <a:r>
              <a:rPr lang="ka-GE" sz="2000" b="1" i="1" dirty="0">
                <a:solidFill>
                  <a:srgbClr val="FFFF00"/>
                </a:solidFill>
              </a:rPr>
              <a:t>      სამედიცინო მომსახურებაზე გაწეული ხარჯების საშ. მაჩვენებელი </a:t>
            </a:r>
            <a:br>
              <a:rPr lang="ka-GE" sz="2000" b="1" i="1" dirty="0">
                <a:solidFill>
                  <a:srgbClr val="FFFF00"/>
                </a:solidFill>
              </a:rPr>
            </a:br>
            <a:r>
              <a:rPr lang="ka-GE" sz="2000" b="1" i="1" dirty="0">
                <a:solidFill>
                  <a:schemeClr val="tx1"/>
                </a:solidFill>
              </a:rPr>
              <a:t>20-79 </a:t>
            </a:r>
            <a:r>
              <a:rPr lang="ka-GE" sz="2000" b="1" i="1" dirty="0">
                <a:solidFill>
                  <a:srgbClr val="FFFF00"/>
                </a:solidFill>
              </a:rPr>
              <a:t>წ-მდე ასაკის შაქრიანი დიაბეტით დაავადებულ ერთ ბენეფიციარზე წელიწადში  (აშშ დოლარში)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8486AF-7544-45BF-AFA5-0742308074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482" y="1928406"/>
            <a:ext cx="7011546" cy="4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B727F1-0EFA-4E14-A1EF-0D2233458480}"/>
              </a:ext>
            </a:extLst>
          </p:cNvPr>
          <p:cNvSpPr/>
          <p:nvPr/>
        </p:nvSpPr>
        <p:spPr>
          <a:xfrm>
            <a:off x="1709048" y="378823"/>
            <a:ext cx="987798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ასოციაცია ახორციელებს დიაბეტიან  ბავშვთა  აღრიცხვას, ამბულატორიულ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მკურნალობას  ,ფსიქო-სოციალურ და ფიზიკურ რებილიტაციას.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1994 წლიდან  აწარმოებს  ნაციონალურ რეგისტრს და  ახდენს  დიაბეტიან ბავშვთა სახელმწიფო პროგრამების მონიტორინგს. </a:t>
            </a:r>
            <a:endParaRPr lang="en-US" altLang="en-US" i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საქართველოში ტიპი 1 დიაბეტიან ბავშვთა რაოდენობა 2012 წელს  იყო -</a:t>
            </a:r>
            <a:r>
              <a:rPr lang="ka-GE" alt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617 </a:t>
            </a: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a-GE" altLang="en-US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2017 წლის მონაცემებით მათი რაოდენობა შეადგენს -</a:t>
            </a:r>
            <a:r>
              <a:rPr lang="ka-GE" alt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919</a:t>
            </a:r>
            <a:endParaRPr lang="ka-GE" altLang="en-US" sz="3200" i="1" dirty="0"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EC09653-3198-4787-9DB0-0D4313CDC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60240"/>
              </p:ext>
            </p:extLst>
          </p:nvPr>
        </p:nvGraphicFramePr>
        <p:xfrm>
          <a:off x="1313751" y="2272938"/>
          <a:ext cx="8602484" cy="467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7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6822-EC97-4C6E-8005-31B5E8F8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477" y="703384"/>
            <a:ext cx="8800373" cy="1071709"/>
          </a:xfrm>
        </p:spPr>
        <p:txBody>
          <a:bodyPr/>
          <a:lstStyle/>
          <a:p>
            <a:pPr algn="ctr"/>
            <a:r>
              <a:rPr lang="ka-GE" sz="2400" b="1" dirty="0">
                <a:solidFill>
                  <a:schemeClr val="bg1"/>
                </a:solidFill>
              </a:rPr>
              <a:t>    </a:t>
            </a:r>
            <a:r>
              <a:rPr lang="ka-GE" sz="2000" b="1" i="1" dirty="0">
                <a:solidFill>
                  <a:srgbClr val="FFFF00"/>
                </a:solidFill>
              </a:rPr>
              <a:t>ახალი შემთხვევების მაქსიმუმი დაფიქსირდა </a:t>
            </a:r>
            <a:r>
              <a:rPr lang="ka-GE" sz="2000" b="1" i="1" dirty="0">
                <a:solidFill>
                  <a:schemeClr val="tx1"/>
                </a:solidFill>
              </a:rPr>
              <a:t>2014 </a:t>
            </a:r>
            <a:r>
              <a:rPr lang="ka-GE" sz="2000" b="1" i="1" dirty="0">
                <a:solidFill>
                  <a:srgbClr val="FFFF00"/>
                </a:solidFill>
              </a:rPr>
              <a:t>წელს,</a:t>
            </a:r>
            <a:br>
              <a:rPr lang="ka-GE" sz="2000" b="1" i="1" dirty="0">
                <a:solidFill>
                  <a:srgbClr val="FFFF00"/>
                </a:solidFill>
              </a:rPr>
            </a:br>
            <a:r>
              <a:rPr lang="ka-GE" sz="2000" b="1" i="1" dirty="0">
                <a:solidFill>
                  <a:srgbClr val="FFFF00"/>
                </a:solidFill>
              </a:rPr>
              <a:t> </a:t>
            </a:r>
            <a:r>
              <a:rPr lang="ka-GE" sz="2000" b="1" i="1" dirty="0">
                <a:solidFill>
                  <a:schemeClr val="tx1"/>
                </a:solidFill>
              </a:rPr>
              <a:t>2017 </a:t>
            </a:r>
            <a:r>
              <a:rPr lang="ka-GE" sz="2000" b="1" i="1" dirty="0">
                <a:solidFill>
                  <a:srgbClr val="FFFF00"/>
                </a:solidFill>
              </a:rPr>
              <a:t>წელს გამოვლინდა </a:t>
            </a:r>
            <a:r>
              <a:rPr lang="ka-GE" sz="2000" b="1" i="1" dirty="0">
                <a:solidFill>
                  <a:schemeClr val="tx1"/>
                </a:solidFill>
              </a:rPr>
              <a:t>156  </a:t>
            </a:r>
            <a:r>
              <a:rPr lang="ka-GE" sz="2000" b="1" i="1" dirty="0">
                <a:solidFill>
                  <a:srgbClr val="FFFF00"/>
                </a:solidFill>
              </a:rPr>
              <a:t>ბავშვი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AA728E-C41B-491C-AD28-8E88A506A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224574"/>
              </p:ext>
            </p:extLst>
          </p:nvPr>
        </p:nvGraphicFramePr>
        <p:xfrm>
          <a:off x="1267905" y="1741742"/>
          <a:ext cx="8947150" cy="47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A385-B7EE-46F8-A5E8-CACAC66C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27" y="780393"/>
            <a:ext cx="9404723" cy="1082186"/>
          </a:xfrm>
        </p:spPr>
        <p:txBody>
          <a:bodyPr/>
          <a:lstStyle/>
          <a:p>
            <a:pPr algn="ctr"/>
            <a:r>
              <a:rPr lang="ka-GE" sz="2400" b="1" i="1" dirty="0">
                <a:solidFill>
                  <a:srgbClr val="FFFF00"/>
                </a:solidFill>
              </a:rPr>
              <a:t>          ახალი შემთხვევების რაოდენობა 2012-2017 წწ.</a:t>
            </a:r>
            <a:br>
              <a:rPr lang="ka-GE" sz="2400" b="1" i="1" dirty="0">
                <a:solidFill>
                  <a:srgbClr val="FFFF00"/>
                </a:solidFill>
              </a:rPr>
            </a:br>
            <a:br>
              <a:rPr lang="ka-GE" sz="4400" b="1" i="1" dirty="0">
                <a:solidFill>
                  <a:srgbClr val="FFFF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4232EF-8B38-4B5F-8349-611E82979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8175"/>
              </p:ext>
            </p:extLst>
          </p:nvPr>
        </p:nvGraphicFramePr>
        <p:xfrm>
          <a:off x="2603240" y="2052638"/>
          <a:ext cx="754846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155">
                  <a:extLst>
                    <a:ext uri="{9D8B030D-6E8A-4147-A177-3AD203B41FA5}">
                      <a16:colId xmlns:a16="http://schemas.microsoft.com/office/drawing/2014/main" val="2812129841"/>
                    </a:ext>
                  </a:extLst>
                </a:gridCol>
                <a:gridCol w="2516155">
                  <a:extLst>
                    <a:ext uri="{9D8B030D-6E8A-4147-A177-3AD203B41FA5}">
                      <a16:colId xmlns:a16="http://schemas.microsoft.com/office/drawing/2014/main" val="2135092837"/>
                    </a:ext>
                  </a:extLst>
                </a:gridCol>
                <a:gridCol w="2516155">
                  <a:extLst>
                    <a:ext uri="{9D8B030D-6E8A-4147-A177-3AD203B41FA5}">
                      <a16:colId xmlns:a16="http://schemas.microsoft.com/office/drawing/2014/main" val="477873412"/>
                    </a:ext>
                  </a:extLst>
                </a:gridCol>
              </a:tblGrid>
              <a:tr h="32753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წელი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გამოვლენა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%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09341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101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16,4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65900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129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19,5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4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151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20,9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8037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134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17,3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11998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137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16,0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09813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2017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FFFF00"/>
                          </a:solidFill>
                        </a:rPr>
                        <a:t>156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FFFF00"/>
                          </a:solidFill>
                        </a:rPr>
                        <a:t>17.0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59924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ჯამი- </a:t>
                      </a:r>
                      <a:r>
                        <a:rPr lang="ka-GE" dirty="0">
                          <a:solidFill>
                            <a:srgbClr val="FF0000"/>
                          </a:solidFill>
                        </a:rPr>
                        <a:t>808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rgbClr val="FFFF00"/>
                          </a:solidFill>
                        </a:rPr>
                        <a:t>საშ.-</a:t>
                      </a:r>
                      <a:r>
                        <a:rPr lang="ka-GE" dirty="0">
                          <a:solidFill>
                            <a:srgbClr val="FF0000"/>
                          </a:solidFill>
                        </a:rPr>
                        <a:t> 17,9%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8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4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1169</TotalTime>
  <Words>515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Mincho</vt:lpstr>
      <vt:lpstr>Arial</vt:lpstr>
      <vt:lpstr>Calibri</vt:lpstr>
      <vt:lpstr>Century Gothic</vt:lpstr>
      <vt:lpstr>Sylfaen</vt:lpstr>
      <vt:lpstr>Times New Roman</vt:lpstr>
      <vt:lpstr>Wingdings</vt:lpstr>
      <vt:lpstr>Wingdings 3</vt:lpstr>
      <vt:lpstr>Ion</vt:lpstr>
      <vt:lpstr>PowerPoint Presentation</vt:lpstr>
      <vt:lpstr>ტიპი1-ით დაავადებულ ბავშვთა რაოდენობა შეადგენს 542 000. </vt:lpstr>
      <vt:lpstr>    მსოფლიოში დიაბეტი  ტიპი 1-ის გავრცელება  0-14 წწ  ბავშვთა       პოპულაციაში  </vt:lpstr>
      <vt:lpstr>დიაბეტი ტიპი I-ის ახალი შემთხვევების რაოდენობა 0-14 წწ, ყოველ 100 000 ბავშვზე წელიწადში</vt:lpstr>
      <vt:lpstr>დიაბეტი ტიპი 1-ით  დაავადებული ბავშვების (0-14 წწ) რაოდენობა    IDF -ის რეგიონების მიხედვით</vt:lpstr>
      <vt:lpstr>      სამედიცინო მომსახურებაზე გაწეული ხარჯების საშ. მაჩვენებელი  20-79 წ-მდე ასაკის შაქრიანი დიაბეტით დაავადებულ ერთ ბენეფიციარზე წელიწადში  (აშშ დოლარში)</vt:lpstr>
      <vt:lpstr>PowerPoint Presentation</vt:lpstr>
      <vt:lpstr>    ახალი შემთხვევების მაქსიმუმი დაფიქსირდა 2014 წელს,  2017 წელს გამოვლინდა 156  ბავშვი</vt:lpstr>
      <vt:lpstr>          ახალი შემთხვევების რაოდენობა 2012-2017 წწ.  </vt:lpstr>
      <vt:lpstr>ახალი შემთხვევების რაოდენობა 2012-2017 წწ.  </vt:lpstr>
      <vt:lpstr>დიაბეტის გავრცელება თბილისსა და სხვა რეგიონებში</vt:lpstr>
      <vt:lpstr>   გლიკოჰემოგლობინის  HbA1c -ის დინამიკა (2001-2017 წწ) </vt:lpstr>
      <vt:lpstr>   ასოციაცია აწარმოებს სისტემატურ კვლევას დიაბეტიან ბავშვთა თვალის გართულებათა მონიტორინგის კუთხით.     მიუხედავად იმისა, რომ ყოველ მომდევნო წელს (2011-2016) შეიმჩნევა ახლადგამოვლენილ შემთხვევათა მატების ტენდენცია, თვალის გართულებების შემცირების მხრივ ბოლო წლებში არის დადებითი დინამიკა.</vt:lpstr>
      <vt:lpstr>PowerPoint Presentation</vt:lpstr>
      <vt:lpstr>PowerPoint Presentation</vt:lpstr>
      <vt:lpstr>VISUCAM-224</vt:lpstr>
      <vt:lpstr>PowerPoint Presentation</vt:lpstr>
      <vt:lpstr>PowerPoint Presentation</vt:lpstr>
      <vt:lpstr>                         დიაბეტური სკოლა</vt:lpstr>
      <vt:lpstr>PowerPoint Presentation</vt:lpstr>
      <vt:lpstr>ახლადგამოვლენილ პაციენტთა ზრდის გავლენა პაციენტების საერთო რაოდენობაზე წლების მიხედვით.</vt:lpstr>
      <vt:lpstr>ახლადგამოვლენილ პაციენტთა ზრდის გავლენა პაციენტების საერთო რაოდენობაზე წლების მიხედვით.</vt:lpstr>
      <vt:lpstr>    მომსახურების მიწოდება ხორციელდება             არამატერიალიზებული ვაუჩერის საშუალებით.</vt:lpstr>
      <vt:lpstr>PowerPoint Presentation</vt:lpstr>
      <vt:lpstr>                                                                მადლობა  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229</cp:revision>
  <dcterms:created xsi:type="dcterms:W3CDTF">2017-11-02T09:13:53Z</dcterms:created>
  <dcterms:modified xsi:type="dcterms:W3CDTF">2018-01-12T07:45:29Z</dcterms:modified>
</cp:coreProperties>
</file>